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a Arroyave" initials="VA" lastIdx="1" clrIdx="0">
    <p:extLst/>
  </p:cmAuthor>
  <p:cmAuthor id="2" name="Ana Cardoso" initials="AC" lastIdx="1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8FDD4-6A1E-4F9A-8397-45B82E3B3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89B83D-B59B-4807-AD6C-F42725389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90320-F71E-40F5-9E63-EDBC7B3E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AC80F-2E7A-4E79-A94E-8CD917489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A174D-39B2-42B9-B608-7C1C6C31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6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BEC98-2456-4950-A0E5-E453B4E31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82F8F2-36FA-4E1B-B953-5F0E6161E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E1CF6-A41D-4CE5-AB22-587B30EB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6B4FF-41C6-401A-9A7F-B0B83F73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0AF5E-7491-4A36-93FB-1A2B14E5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8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D24825-C717-47D5-81D2-EC88B1A555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4EFC1A-2D83-40E8-8A78-AC112B7ED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E4169-F319-41C7-98DE-3C501E507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4CA9F-4F4B-4737-B6DF-FD5E4ABAF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E9DB7-6443-4E81-8340-7D3B3C03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5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FBE3-CDEC-48ED-8BFE-607A240B9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FAA16-C8E5-48FE-A28C-668BCAA44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F840F-62E1-4BB1-AB3B-FFDA6FCA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264D4-0827-4800-846B-7944B2B1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FF685-2488-4902-AB02-0BAC1F321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4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788B5-9CE1-4922-9B5B-0D872D484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D8B21-1DFE-4B84-A906-0AD1D8FD7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A58B3-6128-4DB1-A0F7-67B6F74A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EA31C-7D5D-49C4-863E-D56EB1EC3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70A3-949C-4349-ADFF-7CF7D0081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7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95E5D-2FD2-45D5-9EDD-F5D7010CD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091C7-B326-4762-B5C3-89ABBBF83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3FA61-FB0D-44BB-9EFB-FCD2B31FC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A794E-AD9F-44EF-B765-1FBFCF0FE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69FFB-22A7-4931-93BA-017EE172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421405-8A99-43F6-AAD3-8AB71B1AD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891A7-2C1B-4605-AACF-754C07DFC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F9F26-D874-464B-9826-91ECE1AAF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ECBDA-C28D-42E1-B99E-957785851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72E441-826B-4F81-8229-45BE39D63E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F0A12-0EF4-420C-95E0-39B952AC15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FA8D6-AEC3-4BBE-B089-BC0C1FB7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E74B3C-D726-4E8C-A02B-50EA156BA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9EF778-1BE3-472B-9A62-44EB1BF0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3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288FD-FD19-4E9A-B9DC-7387027D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62F70E-8EEF-4768-AB75-4FADE8996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A78654-A333-4E9D-8848-49AFF172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8435B-611A-4491-8798-67CCD4C9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FA8511-367D-4F83-BAAC-A5EC1C527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DEDBD4-792E-404A-94AB-61D25EF9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42548-F6D5-4CDA-B57E-45E5154BD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0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83C7-6B54-4EA8-998B-F52647141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71BE4-EE3B-4ABB-AE5C-7277B10F4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9513BA-6B23-4627-A521-35D6B6F52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E9B99-9BFE-46E1-AF82-CCD1784A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D89D8-A0AD-4275-BF42-CF216DEA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8721F-6DDB-4E04-93D8-6B931ABC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26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7AC18-8535-4CC1-B90B-75024487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6E5FC7-9E4B-421F-9153-5D6940302F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D91B1-8280-45C1-92AA-D85E317BA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11ED1-0AB5-486C-B975-FA0AF66C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BA7D8-57FB-4059-9C59-CDC2A2D0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89E65-4ABB-4732-9D97-B84D70184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8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4CCB6A-804C-469C-A476-FE014AF82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91ED3-44DD-4420-9F96-354744C87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C327D-3EB5-451C-8A30-46C89C134C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FC025-08AD-41EE-9C82-905F6A27CADC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DE292-8BAF-4A8F-A2C2-48208AB2B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B16D6-9889-4429-987E-7284D8625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2296A-FBD4-485E-BD22-511F5F474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3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2F91E-19A6-4647-BAF0-23B6A548D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637" y="2428339"/>
            <a:ext cx="11563003" cy="23876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Establishing Transparency Framework </a:t>
            </a:r>
            <a:b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- Republic of Serbia -</a:t>
            </a:r>
            <a:b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sr-Latn-RS" sz="2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r-Latn-RS" sz="2400" i="1" dirty="0">
                <a:solidFill>
                  <a:schemeClr val="tx2">
                    <a:lumMod val="50000"/>
                  </a:schemeClr>
                </a:solidFill>
              </a:rPr>
              <a:t>Danijela Bozanic, Head</a:t>
            </a:r>
            <a:br>
              <a:rPr lang="sr-Latn-RS" sz="2400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sr-Latn-RS" sz="2400" i="1" dirty="0">
                <a:solidFill>
                  <a:schemeClr val="tx2">
                    <a:lumMod val="50000"/>
                  </a:schemeClr>
                </a:solidFill>
              </a:rPr>
              <a:t>Climate Change Department </a:t>
            </a:r>
            <a:br>
              <a:rPr lang="sr-Latn-RS" sz="2400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sr-Latn-RS" sz="2400" i="1" dirty="0">
                <a:solidFill>
                  <a:schemeClr val="tx2">
                    <a:lumMod val="50000"/>
                  </a:schemeClr>
                </a:solidFill>
              </a:rPr>
              <a:t>Ministry for Environmental Protection</a:t>
            </a:r>
            <a:br>
              <a:rPr lang="en-US" sz="2400" b="1" i="1" dirty="0">
                <a:solidFill>
                  <a:schemeClr val="tx2">
                    <a:lumMod val="50000"/>
                  </a:schemeClr>
                </a:solidFill>
              </a:rPr>
            </a:br>
            <a:endParaRPr lang="en-US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228D09-0FEE-4AE9-9E16-E544AD86A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3156" y="5202238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NDC tracking in the framework of CBIT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4" name="Picture 3" descr="http://www.parlament.gov.rs/upload/images/content/amblems/mali-grb-kolorni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30" y="198355"/>
            <a:ext cx="600710" cy="9010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40327" y="1096971"/>
            <a:ext cx="28928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1600" b="1" dirty="0"/>
              <a:t>Republic of Serbia</a:t>
            </a:r>
            <a:endParaRPr lang="en-US" sz="1600" dirty="0"/>
          </a:p>
          <a:p>
            <a:pPr algn="ctr"/>
            <a:r>
              <a:rPr lang="sr-Latn-RS" sz="1600" dirty="0"/>
              <a:t>MINISTRY OF</a:t>
            </a:r>
            <a:endParaRPr lang="en-US" sz="1600" dirty="0"/>
          </a:p>
          <a:p>
            <a:r>
              <a:rPr lang="sr-Latn-RS" sz="1600" dirty="0"/>
              <a:t>ENVIRONMENTAL PROTECTION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29821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5A6F7-E22F-4E02-9A1A-44A815B52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579" y="211171"/>
            <a:ext cx="10515600" cy="98897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NDC tracking in CBIT proposal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54D936-3191-47D5-B854-27B2388F67BF}"/>
              </a:ext>
            </a:extLst>
          </p:cNvPr>
          <p:cNvSpPr txBox="1"/>
          <p:nvPr/>
        </p:nvSpPr>
        <p:spPr>
          <a:xfrm>
            <a:off x="922564" y="1549927"/>
            <a:ext cx="106707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Increas of importance of the issue;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NDC based on sectoral PAMs;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There is no obligation for monitoring of PAMs;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Luck of knowledge of sectoral ministries;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Implementation of the Law on Climate change;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Fulfillment of international obligations;</a:t>
            </a:r>
            <a:endParaRPr lang="en-US" sz="2800" dirty="0"/>
          </a:p>
          <a:p>
            <a:pPr algn="just">
              <a:spcAft>
                <a:spcPts val="600"/>
              </a:spcAft>
            </a:pPr>
            <a:endParaRPr lang="en-US" sz="28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GHG Inventory development and maintaining by the SEPA – legally presribed/improvement needed.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478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B49D-47FA-4237-966F-B8DFB21F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449" y="0"/>
            <a:ext cx="10515600" cy="106877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NDC tracking </a:t>
            </a:r>
            <a:r>
              <a:rPr lang="sr-Latn-RS" sz="4000" b="1" dirty="0">
                <a:solidFill>
                  <a:schemeClr val="accent1"/>
                </a:solidFill>
              </a:rPr>
              <a:t>- mitigation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46EC20-8072-4404-8757-A7B20FC35AC9}"/>
              </a:ext>
            </a:extLst>
          </p:cNvPr>
          <p:cNvSpPr/>
          <p:nvPr/>
        </p:nvSpPr>
        <p:spPr>
          <a:xfrm>
            <a:off x="555171" y="1229787"/>
            <a:ext cx="11177651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Improvement of institutional/technical capacities for transparency of</a:t>
            </a:r>
            <a:r>
              <a:rPr lang="en-US" sz="2800" b="1" u="sng" dirty="0"/>
              <a:t> mitigation </a:t>
            </a:r>
            <a:r>
              <a:rPr lang="sr-Latn-RS" sz="2800" b="1" u="sng" dirty="0"/>
              <a:t>and adaptation </a:t>
            </a:r>
            <a:r>
              <a:rPr lang="en-US" sz="2800" dirty="0"/>
              <a:t>in relevant sectors</a:t>
            </a:r>
            <a:r>
              <a:rPr lang="sr-Latn-RS" sz="2800" dirty="0"/>
              <a:t>;</a:t>
            </a:r>
            <a:r>
              <a:rPr lang="en-US" sz="2800" dirty="0"/>
              <a:t> </a:t>
            </a:r>
            <a:endParaRPr lang="sr-Latn-RS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RS" sz="2800" dirty="0"/>
              <a:t>Sustainable s</a:t>
            </a:r>
            <a:r>
              <a:rPr lang="en-US" sz="2800" dirty="0" err="1"/>
              <a:t>ystem</a:t>
            </a:r>
            <a:r>
              <a:rPr lang="en-US" sz="2800" dirty="0"/>
              <a:t> for the assessment and tracking of the implementation of NDCs</a:t>
            </a:r>
            <a:r>
              <a:rPr lang="sr-Latn-RS" sz="2800" dirty="0"/>
              <a:t> - c</a:t>
            </a:r>
            <a:r>
              <a:rPr lang="en-US" sz="2800" dirty="0" err="1"/>
              <a:t>apacit</a:t>
            </a:r>
            <a:r>
              <a:rPr lang="sr-Latn-RS" sz="2800" dirty="0"/>
              <a:t>ies of</a:t>
            </a:r>
            <a:r>
              <a:rPr lang="en-US" sz="2800" dirty="0"/>
              <a:t> competent institutions for development of  projections </a:t>
            </a:r>
            <a:r>
              <a:rPr lang="sr-Latn-RS" sz="2800" dirty="0"/>
              <a:t>and monitoring of PAM implementation</a:t>
            </a:r>
            <a:r>
              <a:rPr lang="en-US" sz="2800" dirty="0"/>
              <a:t>;</a:t>
            </a:r>
            <a:endParaRPr lang="sr-Latn-RS" sz="28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Guidelines for reporting financial, technology transfer and capacity-building support needed and received into the MRV system;</a:t>
            </a:r>
            <a:endParaRPr lang="sr-Latn-RS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E- tool for reporting</a:t>
            </a:r>
            <a:r>
              <a:rPr lang="sr-Latn-RS" sz="2800" dirty="0"/>
              <a:t>:</a:t>
            </a:r>
          </a:p>
          <a:p>
            <a:pPr algn="just"/>
            <a:r>
              <a:rPr lang="sr-Latn-RS" sz="2800" dirty="0"/>
              <a:t>	- </a:t>
            </a:r>
            <a:r>
              <a:rPr lang="en-US" sz="2800" dirty="0"/>
              <a:t>on</a:t>
            </a:r>
            <a:r>
              <a:rPr lang="sr-Latn-RS" sz="2800" dirty="0"/>
              <a:t> </a:t>
            </a:r>
            <a:r>
              <a:rPr lang="en-US" sz="2800" dirty="0"/>
              <a:t>implementation</a:t>
            </a:r>
            <a:r>
              <a:rPr lang="sr-Latn-RS" sz="2800" dirty="0"/>
              <a:t>/</a:t>
            </a:r>
            <a:r>
              <a:rPr lang="en-US" sz="2800" dirty="0"/>
              <a:t>planning</a:t>
            </a:r>
            <a:r>
              <a:rPr lang="sr-Latn-RS" sz="2800" dirty="0"/>
              <a:t>/</a:t>
            </a:r>
            <a:r>
              <a:rPr lang="en-US" sz="2800" dirty="0"/>
              <a:t>continuous improvement of the NDCs </a:t>
            </a:r>
            <a:r>
              <a:rPr lang="en-US" sz="2800" dirty="0" err="1"/>
              <a:t>sectoral</a:t>
            </a:r>
            <a:r>
              <a:rPr lang="en-US" sz="2800" dirty="0"/>
              <a:t> activities</a:t>
            </a:r>
            <a:r>
              <a:rPr lang="sr-Latn-RS" sz="2800" dirty="0"/>
              <a:t>;</a:t>
            </a:r>
          </a:p>
          <a:p>
            <a:pPr algn="just"/>
            <a:r>
              <a:rPr lang="sr-Latn-RS" sz="2800" dirty="0"/>
              <a:t>	- </a:t>
            </a:r>
            <a:r>
              <a:rPr lang="en-US" sz="2800" dirty="0"/>
              <a:t>of local communities</a:t>
            </a:r>
            <a:r>
              <a:rPr lang="sr-Latn-RS" sz="2800" dirty="0"/>
              <a:t>/</a:t>
            </a:r>
            <a:r>
              <a:rPr lang="en-US" sz="2800" dirty="0"/>
              <a:t>business sector on NDC </a:t>
            </a:r>
            <a:r>
              <a:rPr lang="en-US" sz="2800" dirty="0" err="1"/>
              <a:t>rel</a:t>
            </a:r>
            <a:r>
              <a:rPr lang="sr-Latn-RS" sz="2800" dirty="0"/>
              <a:t>ated </a:t>
            </a:r>
            <a:r>
              <a:rPr lang="en-US" sz="2800" dirty="0"/>
              <a:t>activities</a:t>
            </a:r>
            <a:r>
              <a:rPr lang="sr-Latn-R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433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NDC tracking </a:t>
            </a:r>
            <a:r>
              <a:rPr lang="sr-Latn-RS" sz="4000" b="1" dirty="0">
                <a:solidFill>
                  <a:schemeClr val="accent1"/>
                </a:solidFill>
              </a:rPr>
              <a:t>– adaptation </a:t>
            </a:r>
            <a:endParaRPr lang="sr-Latn-R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 algn="just"/>
            <a:r>
              <a:rPr lang="en-US" dirty="0"/>
              <a:t>Analytical approach to costs and benefits of the implementation of NDCs adaptation measures, and financing possibilities;</a:t>
            </a:r>
            <a:endParaRPr lang="sr-Latn-RS" dirty="0"/>
          </a:p>
          <a:p>
            <a:pPr marL="285750" indent="-285750" algn="just"/>
            <a:r>
              <a:rPr lang="en-US" dirty="0"/>
              <a:t>E-tool for reporting on implementation</a:t>
            </a:r>
            <a:r>
              <a:rPr lang="sr-Latn-RS" dirty="0"/>
              <a:t>/</a:t>
            </a:r>
            <a:r>
              <a:rPr lang="en-US" dirty="0"/>
              <a:t>planning</a:t>
            </a:r>
            <a:r>
              <a:rPr lang="sr-Latn-RS" dirty="0"/>
              <a:t>/</a:t>
            </a:r>
            <a:r>
              <a:rPr lang="en-US" dirty="0"/>
              <a:t>continuous improvement of NDC adaptation measures and on occurrences of floods, extreme temperatures, droughts, and other extreme weather, as well as on their consequences</a:t>
            </a:r>
            <a:r>
              <a:rPr lang="sr-Latn-RS" dirty="0"/>
              <a:t>. </a:t>
            </a:r>
          </a:p>
          <a:p>
            <a:pPr marL="285750" indent="-285750" algn="just"/>
            <a:endParaRPr lang="sr-Latn-RS" dirty="0"/>
          </a:p>
          <a:p>
            <a:pPr marL="285750" indent="-285750" algn="just"/>
            <a:r>
              <a:rPr lang="sr-Latn-RS" dirty="0"/>
              <a:t>GHG Inventory improvement. </a:t>
            </a:r>
          </a:p>
          <a:p>
            <a:pPr marL="285750" indent="-285750" algn="just"/>
            <a:r>
              <a:rPr lang="en-US" dirty="0"/>
              <a:t>Regional peer exchanges on NDC planning and implementation and on the enhanced transparency framework conducted</a:t>
            </a:r>
            <a:r>
              <a:rPr lang="sr-Latn-RS" dirty="0"/>
              <a:t>.</a:t>
            </a:r>
            <a:r>
              <a:rPr lang="en-US" dirty="0"/>
              <a:t> </a:t>
            </a:r>
            <a:endParaRPr lang="sr-Latn-RS" dirty="0"/>
          </a:p>
          <a:p>
            <a:endParaRPr lang="sr-Latn-RS" dirty="0"/>
          </a:p>
          <a:p>
            <a:endParaRPr lang="en-U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2328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9A8E-7B1E-4B51-BE7D-29FF752D6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44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CBIT will be instrumental for NDC tracking </a:t>
            </a:r>
            <a:endParaRPr lang="en-US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2778F5-64B7-4FB4-9D51-6AFF9AD6D566}"/>
              </a:ext>
            </a:extLst>
          </p:cNvPr>
          <p:cNvSpPr txBox="1"/>
          <p:nvPr/>
        </p:nvSpPr>
        <p:spPr>
          <a:xfrm>
            <a:off x="1020536" y="1432650"/>
            <a:ext cx="10744199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Assessment of the resources (financial and institutional) needed to implement NDC’s specific mitigation policies and measures, with a gender-sensitive approach; </a:t>
            </a:r>
            <a:endParaRPr lang="sr-Latn-RS" sz="28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Identification of n</a:t>
            </a:r>
            <a:r>
              <a:rPr lang="en-US" sz="2800" dirty="0" err="1"/>
              <a:t>eeds</a:t>
            </a:r>
            <a:r>
              <a:rPr lang="en-US" sz="2800" dirty="0"/>
              <a:t> and gaps of relevant institutions and local communities for reporting;</a:t>
            </a:r>
            <a:endParaRPr lang="sr-Latn-RS" sz="28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Preparation of </a:t>
            </a:r>
            <a:r>
              <a:rPr lang="en-US" sz="2800" dirty="0"/>
              <a:t>NDC tracking and reporting training </a:t>
            </a:r>
            <a:r>
              <a:rPr lang="en-US" sz="2800" dirty="0" err="1"/>
              <a:t>programme</a:t>
            </a:r>
            <a:r>
              <a:rPr lang="en-US" sz="2800" dirty="0"/>
              <a:t>, with gender sensitive approach</a:t>
            </a:r>
            <a:r>
              <a:rPr lang="sr-Latn-RS" sz="2800" dirty="0"/>
              <a:t>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Development of p</a:t>
            </a:r>
            <a:r>
              <a:rPr lang="en-US" sz="2800" dirty="0" err="1"/>
              <a:t>rotocol</a:t>
            </a:r>
            <a:r>
              <a:rPr lang="en-US" sz="2800" dirty="0"/>
              <a:t> </a:t>
            </a:r>
            <a:r>
              <a:rPr lang="sr-Latn-RS" sz="2800" dirty="0"/>
              <a:t>in regard to</a:t>
            </a:r>
            <a:r>
              <a:rPr lang="en-US" sz="2800" dirty="0"/>
              <a:t> NDC</a:t>
            </a:r>
            <a:r>
              <a:rPr lang="sr-Latn-RS" sz="2800" dirty="0"/>
              <a:t> revision</a:t>
            </a:r>
            <a:r>
              <a:rPr lang="en-US" sz="2800" dirty="0"/>
              <a:t> on a continuous base;</a:t>
            </a:r>
            <a:endParaRPr lang="sr-Latn-RS" sz="28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dirty="0"/>
              <a:t>Development of relevant </a:t>
            </a:r>
            <a:r>
              <a:rPr lang="en-US" sz="2800" dirty="0"/>
              <a:t>Guidelines</a:t>
            </a:r>
            <a:r>
              <a:rPr lang="sr-Latn-RS" sz="2800" dirty="0"/>
              <a:t>. </a:t>
            </a:r>
            <a:r>
              <a:rPr lang="en-US" sz="2800" dirty="0"/>
              <a:t> </a:t>
            </a:r>
            <a:endParaRPr lang="sr-Latn-RS" sz="2800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4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486" y="2634798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THANK YOU FOR ATTENTION!</a:t>
            </a:r>
          </a:p>
        </p:txBody>
      </p:sp>
    </p:spTree>
    <p:extLst>
      <p:ext uri="{BB962C8B-B14F-4D97-AF65-F5344CB8AC3E}">
        <p14:creationId xmlns:p14="http://schemas.microsoft.com/office/powerpoint/2010/main" val="253794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EB397191940B4897E33930BB05766B" ma:contentTypeVersion="4" ma:contentTypeDescription="Create a new document." ma:contentTypeScope="" ma:versionID="e7cb3de28776935da69c8797b96f9426">
  <xsd:schema xmlns:xsd="http://www.w3.org/2001/XMLSchema" xmlns:xs="http://www.w3.org/2001/XMLSchema" xmlns:p="http://schemas.microsoft.com/office/2006/metadata/properties" xmlns:ns2="4a418d53-3b9e-4dd2-a63f-8481b6a7d558" targetNamespace="http://schemas.microsoft.com/office/2006/metadata/properties" ma:root="true" ma:fieldsID="d365e64711b693023f7635dd018cd0c0" ns2:_="">
    <xsd:import namespace="4a418d53-3b9e-4dd2-a63f-8481b6a7d5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418d53-3b9e-4dd2-a63f-8481b6a7d5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FC19C9-B954-4F21-99DD-AEE16469331E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4a418d53-3b9e-4dd2-a63f-8481b6a7d55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1D80283-E17C-4FB6-A9ED-A45BDF75F7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418d53-3b9e-4dd2-a63f-8481b6a7d5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C6C0DF-B9CE-43DE-8CCE-C5413F35C8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315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Establishing Transparency Framework  - Republic of Serbia -  Danijela Bozanic, Head Climate Change Department  Ministry for Environmental Protection </vt:lpstr>
      <vt:lpstr>NDC tracking in CBIT proposal</vt:lpstr>
      <vt:lpstr>NDC tracking - mitigation</vt:lpstr>
      <vt:lpstr>NDC tracking – adaptation </vt:lpstr>
      <vt:lpstr>CBIT will be instrumental for NDC tracking </vt:lpstr>
      <vt:lpstr>THANK YOU FOR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project:</dc:title>
  <dc:creator>Valeria Arroyave</dc:creator>
  <cp:lastModifiedBy>Damiano Borgogno</cp:lastModifiedBy>
  <cp:revision>37</cp:revision>
  <dcterms:created xsi:type="dcterms:W3CDTF">2018-04-10T09:01:39Z</dcterms:created>
  <dcterms:modified xsi:type="dcterms:W3CDTF">2018-04-25T14:16:40Z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0x01010071EB397191940B4897E33930BB05766B</vt:lpwstr>
  </property>
</Properties>
</file>