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5.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4" r:id="rId3"/>
    <p:sldId id="277" r:id="rId4"/>
    <p:sldId id="279" r:id="rId5"/>
    <p:sldId id="278" r:id="rId6"/>
    <p:sldId id="291" r:id="rId7"/>
    <p:sldId id="260" r:id="rId8"/>
    <p:sldId id="281" r:id="rId9"/>
    <p:sldId id="292" r:id="rId10"/>
    <p:sldId id="293" r:id="rId11"/>
    <p:sldId id="294" r:id="rId12"/>
    <p:sldId id="295" r:id="rId13"/>
    <p:sldId id="297" r:id="rId14"/>
    <p:sldId id="298" r:id="rId15"/>
    <p:sldId id="299" r:id="rId16"/>
    <p:sldId id="28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33" autoAdjust="0"/>
    <p:restoredTop sz="50075"/>
  </p:normalViewPr>
  <p:slideViewPr>
    <p:cSldViewPr snapToGrid="0">
      <p:cViewPr varScale="1">
        <p:scale>
          <a:sx n="57" d="100"/>
          <a:sy n="57" d="100"/>
        </p:scale>
        <p:origin x="10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6E78BC-9C27-0641-AAAF-331CE101949E}" type="doc">
      <dgm:prSet loTypeId="urn:microsoft.com/office/officeart/2005/8/layout/venn3" loCatId="" qsTypeId="urn:microsoft.com/office/officeart/2005/8/quickstyle/simple4" qsCatId="simple" csTypeId="urn:microsoft.com/office/officeart/2005/8/colors/colorful4" csCatId="colorful" phldr="1"/>
      <dgm:spPr/>
      <dgm:t>
        <a:bodyPr/>
        <a:lstStyle/>
        <a:p>
          <a:endParaRPr lang="en-US"/>
        </a:p>
      </dgm:t>
    </dgm:pt>
    <dgm:pt modelId="{05E0B3A6-FFFF-EC47-AC0E-4AFFB2628E3D}">
      <dgm:prSet phldrT="[Text]"/>
      <dgm:spPr/>
      <dgm:t>
        <a:bodyPr/>
        <a:lstStyle/>
        <a:p>
          <a:r>
            <a:rPr lang="en-US" b="1" dirty="0"/>
            <a:t>Women are at a higher risk of poverty, have fewer resources, are less employed, have lower income</a:t>
          </a:r>
        </a:p>
      </dgm:t>
    </dgm:pt>
    <dgm:pt modelId="{66A13B95-9AE0-1040-BA08-7D7B980BEFD2}" type="parTrans" cxnId="{99E6EA73-46A0-9044-A93A-B696AA43085A}">
      <dgm:prSet/>
      <dgm:spPr/>
      <dgm:t>
        <a:bodyPr/>
        <a:lstStyle/>
        <a:p>
          <a:endParaRPr lang="en-US"/>
        </a:p>
      </dgm:t>
    </dgm:pt>
    <dgm:pt modelId="{E26B9287-2833-264D-8BE7-A73A387A4EFF}" type="sibTrans" cxnId="{99E6EA73-46A0-9044-A93A-B696AA43085A}">
      <dgm:prSet/>
      <dgm:spPr/>
      <dgm:t>
        <a:bodyPr/>
        <a:lstStyle/>
        <a:p>
          <a:endParaRPr lang="en-US"/>
        </a:p>
      </dgm:t>
    </dgm:pt>
    <dgm:pt modelId="{19EB567E-C220-A248-90FD-C45AAA9C7B30}">
      <dgm:prSet phldrT="[Text]"/>
      <dgm:spPr/>
      <dgm:t>
        <a:bodyPr/>
        <a:lstStyle/>
        <a:p>
          <a:r>
            <a:rPr lang="en-US" b="1" dirty="0"/>
            <a:t>Women perform most household tasks and are more dependent on the availability of water and energy</a:t>
          </a:r>
        </a:p>
      </dgm:t>
    </dgm:pt>
    <dgm:pt modelId="{BA8B0029-66D5-EE42-819F-BD1A91DC46CA}" type="parTrans" cxnId="{0BCB2077-1C9B-294B-89E1-11BCD9185755}">
      <dgm:prSet/>
      <dgm:spPr/>
      <dgm:t>
        <a:bodyPr/>
        <a:lstStyle/>
        <a:p>
          <a:endParaRPr lang="en-US"/>
        </a:p>
      </dgm:t>
    </dgm:pt>
    <dgm:pt modelId="{70B01024-F85B-3D42-8FA8-B4D3463A68E8}" type="sibTrans" cxnId="{0BCB2077-1C9B-294B-89E1-11BCD9185755}">
      <dgm:prSet/>
      <dgm:spPr/>
      <dgm:t>
        <a:bodyPr/>
        <a:lstStyle/>
        <a:p>
          <a:endParaRPr lang="en-US"/>
        </a:p>
      </dgm:t>
    </dgm:pt>
    <dgm:pt modelId="{F57A506D-527C-6345-85F9-6A15DB7255DD}">
      <dgm:prSet phldrT="[Text]"/>
      <dgm:spPr/>
      <dgm:t>
        <a:bodyPr/>
        <a:lstStyle/>
        <a:p>
          <a:r>
            <a:rPr lang="sr-Latn-RS" b="1" dirty="0"/>
            <a:t>There is less </a:t>
          </a:r>
          <a:r>
            <a:rPr lang="en-US" b="1" dirty="0"/>
            <a:t>wom</a:t>
          </a:r>
          <a:r>
            <a:rPr lang="sr-Latn-RS" b="1" dirty="0"/>
            <a:t>en</a:t>
          </a:r>
          <a:r>
            <a:rPr lang="en-US" b="1" dirty="0"/>
            <a:t> among engineers, employees and managers in the field of energy</a:t>
          </a:r>
        </a:p>
      </dgm:t>
    </dgm:pt>
    <dgm:pt modelId="{C4F1F40F-51D1-3249-914E-C39E9EAA5CF9}" type="parTrans" cxnId="{100F4548-34AC-9E4A-A88B-85E9826602F0}">
      <dgm:prSet/>
      <dgm:spPr/>
      <dgm:t>
        <a:bodyPr/>
        <a:lstStyle/>
        <a:p>
          <a:endParaRPr lang="en-US"/>
        </a:p>
      </dgm:t>
    </dgm:pt>
    <dgm:pt modelId="{B2D2167C-00ED-7347-85C0-3B20B6AEDE09}" type="sibTrans" cxnId="{100F4548-34AC-9E4A-A88B-85E9826602F0}">
      <dgm:prSet/>
      <dgm:spPr/>
      <dgm:t>
        <a:bodyPr/>
        <a:lstStyle/>
        <a:p>
          <a:endParaRPr lang="en-US"/>
        </a:p>
      </dgm:t>
    </dgm:pt>
    <dgm:pt modelId="{E6C15B22-FF2B-3340-8955-BD19B46CBB8D}">
      <dgm:prSet phldrT="[Text]"/>
      <dgm:spPr/>
      <dgm:t>
        <a:bodyPr/>
        <a:lstStyle/>
        <a:p>
          <a:r>
            <a:rPr lang="en-US" b="1" dirty="0"/>
            <a:t>Women use public transport more</a:t>
          </a:r>
          <a:r>
            <a:rPr lang="sr-Latn-RS" b="1" dirty="0"/>
            <a:t>  often</a:t>
          </a:r>
          <a:endParaRPr lang="en-US" b="1" dirty="0"/>
        </a:p>
      </dgm:t>
    </dgm:pt>
    <dgm:pt modelId="{941B0497-87A8-984A-AAAF-75281536CB7C}" type="parTrans" cxnId="{A6738DF2-639D-CB4D-A75F-C20EA4B977EE}">
      <dgm:prSet/>
      <dgm:spPr/>
      <dgm:t>
        <a:bodyPr/>
        <a:lstStyle/>
        <a:p>
          <a:endParaRPr lang="en-US"/>
        </a:p>
      </dgm:t>
    </dgm:pt>
    <dgm:pt modelId="{02BE2D3D-E78F-EB47-9E38-A101BA507E14}" type="sibTrans" cxnId="{A6738DF2-639D-CB4D-A75F-C20EA4B977EE}">
      <dgm:prSet/>
      <dgm:spPr/>
      <dgm:t>
        <a:bodyPr/>
        <a:lstStyle/>
        <a:p>
          <a:endParaRPr lang="en-US"/>
        </a:p>
      </dgm:t>
    </dgm:pt>
    <dgm:pt modelId="{0BD21C38-0F48-CF40-B1D9-648A705F03BD}" type="pres">
      <dgm:prSet presAssocID="{046E78BC-9C27-0641-AAAF-331CE101949E}" presName="Name0" presStyleCnt="0">
        <dgm:presLayoutVars>
          <dgm:dir/>
          <dgm:resizeHandles val="exact"/>
        </dgm:presLayoutVars>
      </dgm:prSet>
      <dgm:spPr/>
    </dgm:pt>
    <dgm:pt modelId="{C0F1A96E-621B-4542-9857-D9A6969CA8B9}" type="pres">
      <dgm:prSet presAssocID="{05E0B3A6-FFFF-EC47-AC0E-4AFFB2628E3D}" presName="Name5" presStyleLbl="vennNode1" presStyleIdx="0" presStyleCnt="4">
        <dgm:presLayoutVars>
          <dgm:bulletEnabled val="1"/>
        </dgm:presLayoutVars>
      </dgm:prSet>
      <dgm:spPr/>
    </dgm:pt>
    <dgm:pt modelId="{EE9088CB-4EE6-2845-9561-C73216436D73}" type="pres">
      <dgm:prSet presAssocID="{E26B9287-2833-264D-8BE7-A73A387A4EFF}" presName="space" presStyleCnt="0"/>
      <dgm:spPr/>
    </dgm:pt>
    <dgm:pt modelId="{5C3C8306-2F40-4C4F-A750-2846CD8CEA1F}" type="pres">
      <dgm:prSet presAssocID="{19EB567E-C220-A248-90FD-C45AAA9C7B30}" presName="Name5" presStyleLbl="vennNode1" presStyleIdx="1" presStyleCnt="4">
        <dgm:presLayoutVars>
          <dgm:bulletEnabled val="1"/>
        </dgm:presLayoutVars>
      </dgm:prSet>
      <dgm:spPr/>
    </dgm:pt>
    <dgm:pt modelId="{F4FA51A2-6968-134C-BFBC-245FA5141365}" type="pres">
      <dgm:prSet presAssocID="{70B01024-F85B-3D42-8FA8-B4D3463A68E8}" presName="space" presStyleCnt="0"/>
      <dgm:spPr/>
    </dgm:pt>
    <dgm:pt modelId="{E3DB07C7-1E9B-C34B-92B8-72A6AD6CB2BF}" type="pres">
      <dgm:prSet presAssocID="{F57A506D-527C-6345-85F9-6A15DB7255DD}" presName="Name5" presStyleLbl="vennNode1" presStyleIdx="2" presStyleCnt="4">
        <dgm:presLayoutVars>
          <dgm:bulletEnabled val="1"/>
        </dgm:presLayoutVars>
      </dgm:prSet>
      <dgm:spPr/>
    </dgm:pt>
    <dgm:pt modelId="{7CB376E9-DECA-A748-9E42-763227DE8091}" type="pres">
      <dgm:prSet presAssocID="{B2D2167C-00ED-7347-85C0-3B20B6AEDE09}" presName="space" presStyleCnt="0"/>
      <dgm:spPr/>
    </dgm:pt>
    <dgm:pt modelId="{1FEE6EAB-2BE4-B843-AF40-7241828AE830}" type="pres">
      <dgm:prSet presAssocID="{E6C15B22-FF2B-3340-8955-BD19B46CBB8D}" presName="Name5" presStyleLbl="vennNode1" presStyleIdx="3" presStyleCnt="4">
        <dgm:presLayoutVars>
          <dgm:bulletEnabled val="1"/>
        </dgm:presLayoutVars>
      </dgm:prSet>
      <dgm:spPr/>
    </dgm:pt>
  </dgm:ptLst>
  <dgm:cxnLst>
    <dgm:cxn modelId="{DB69693A-D487-4043-8881-82B2A99C906E}" type="presOf" srcId="{05E0B3A6-FFFF-EC47-AC0E-4AFFB2628E3D}" destId="{C0F1A96E-621B-4542-9857-D9A6969CA8B9}" srcOrd="0" destOrd="0" presId="urn:microsoft.com/office/officeart/2005/8/layout/venn3"/>
    <dgm:cxn modelId="{7393203C-834E-0444-AD8A-4D7EE4AEF0E4}" type="presOf" srcId="{F57A506D-527C-6345-85F9-6A15DB7255DD}" destId="{E3DB07C7-1E9B-C34B-92B8-72A6AD6CB2BF}" srcOrd="0" destOrd="0" presId="urn:microsoft.com/office/officeart/2005/8/layout/venn3"/>
    <dgm:cxn modelId="{100F4548-34AC-9E4A-A88B-85E9826602F0}" srcId="{046E78BC-9C27-0641-AAAF-331CE101949E}" destId="{F57A506D-527C-6345-85F9-6A15DB7255DD}" srcOrd="2" destOrd="0" parTransId="{C4F1F40F-51D1-3249-914E-C39E9EAA5CF9}" sibTransId="{B2D2167C-00ED-7347-85C0-3B20B6AEDE09}"/>
    <dgm:cxn modelId="{99E6EA73-46A0-9044-A93A-B696AA43085A}" srcId="{046E78BC-9C27-0641-AAAF-331CE101949E}" destId="{05E0B3A6-FFFF-EC47-AC0E-4AFFB2628E3D}" srcOrd="0" destOrd="0" parTransId="{66A13B95-9AE0-1040-BA08-7D7B980BEFD2}" sibTransId="{E26B9287-2833-264D-8BE7-A73A387A4EFF}"/>
    <dgm:cxn modelId="{0BCB2077-1C9B-294B-89E1-11BCD9185755}" srcId="{046E78BC-9C27-0641-AAAF-331CE101949E}" destId="{19EB567E-C220-A248-90FD-C45AAA9C7B30}" srcOrd="1" destOrd="0" parTransId="{BA8B0029-66D5-EE42-819F-BD1A91DC46CA}" sibTransId="{70B01024-F85B-3D42-8FA8-B4D3463A68E8}"/>
    <dgm:cxn modelId="{A022909C-C064-FC41-9998-F0EB5264A80E}" type="presOf" srcId="{E6C15B22-FF2B-3340-8955-BD19B46CBB8D}" destId="{1FEE6EAB-2BE4-B843-AF40-7241828AE830}" srcOrd="0" destOrd="0" presId="urn:microsoft.com/office/officeart/2005/8/layout/venn3"/>
    <dgm:cxn modelId="{6EA9A5AF-FBCF-2F48-9E42-208AC0261DB1}" type="presOf" srcId="{19EB567E-C220-A248-90FD-C45AAA9C7B30}" destId="{5C3C8306-2F40-4C4F-A750-2846CD8CEA1F}" srcOrd="0" destOrd="0" presId="urn:microsoft.com/office/officeart/2005/8/layout/venn3"/>
    <dgm:cxn modelId="{81E4F9D1-4671-0146-BBD1-770F00DD41AD}" type="presOf" srcId="{046E78BC-9C27-0641-AAAF-331CE101949E}" destId="{0BD21C38-0F48-CF40-B1D9-648A705F03BD}" srcOrd="0" destOrd="0" presId="urn:microsoft.com/office/officeart/2005/8/layout/venn3"/>
    <dgm:cxn modelId="{A6738DF2-639D-CB4D-A75F-C20EA4B977EE}" srcId="{046E78BC-9C27-0641-AAAF-331CE101949E}" destId="{E6C15B22-FF2B-3340-8955-BD19B46CBB8D}" srcOrd="3" destOrd="0" parTransId="{941B0497-87A8-984A-AAAF-75281536CB7C}" sibTransId="{02BE2D3D-E78F-EB47-9E38-A101BA507E14}"/>
    <dgm:cxn modelId="{D6341EF3-C2BD-3F47-9A6C-B6F1E75406DB}" type="presParOf" srcId="{0BD21C38-0F48-CF40-B1D9-648A705F03BD}" destId="{C0F1A96E-621B-4542-9857-D9A6969CA8B9}" srcOrd="0" destOrd="0" presId="urn:microsoft.com/office/officeart/2005/8/layout/venn3"/>
    <dgm:cxn modelId="{04191774-9A35-BD40-8369-36D6674DC5D1}" type="presParOf" srcId="{0BD21C38-0F48-CF40-B1D9-648A705F03BD}" destId="{EE9088CB-4EE6-2845-9561-C73216436D73}" srcOrd="1" destOrd="0" presId="urn:microsoft.com/office/officeart/2005/8/layout/venn3"/>
    <dgm:cxn modelId="{6BB6F154-7138-7640-ADAB-5A64F1E6524B}" type="presParOf" srcId="{0BD21C38-0F48-CF40-B1D9-648A705F03BD}" destId="{5C3C8306-2F40-4C4F-A750-2846CD8CEA1F}" srcOrd="2" destOrd="0" presId="urn:microsoft.com/office/officeart/2005/8/layout/venn3"/>
    <dgm:cxn modelId="{A26950ED-4EEC-3D44-9E94-77B2C12F08DA}" type="presParOf" srcId="{0BD21C38-0F48-CF40-B1D9-648A705F03BD}" destId="{F4FA51A2-6968-134C-BFBC-245FA5141365}" srcOrd="3" destOrd="0" presId="urn:microsoft.com/office/officeart/2005/8/layout/venn3"/>
    <dgm:cxn modelId="{6FF163A0-36EB-A340-AD69-96E9DAFB525E}" type="presParOf" srcId="{0BD21C38-0F48-CF40-B1D9-648A705F03BD}" destId="{E3DB07C7-1E9B-C34B-92B8-72A6AD6CB2BF}" srcOrd="4" destOrd="0" presId="urn:microsoft.com/office/officeart/2005/8/layout/venn3"/>
    <dgm:cxn modelId="{AB70C758-3634-C64F-AE87-16AEC4EF3BEB}" type="presParOf" srcId="{0BD21C38-0F48-CF40-B1D9-648A705F03BD}" destId="{7CB376E9-DECA-A748-9E42-763227DE8091}" srcOrd="5" destOrd="0" presId="urn:microsoft.com/office/officeart/2005/8/layout/venn3"/>
    <dgm:cxn modelId="{715E3EB3-A920-2847-AD38-C9DB69B940A5}" type="presParOf" srcId="{0BD21C38-0F48-CF40-B1D9-648A705F03BD}" destId="{1FEE6EAB-2BE4-B843-AF40-7241828AE830}"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1A96E-621B-4542-9857-D9A6969CA8B9}">
      <dsp:nvSpPr>
        <dsp:cNvPr id="0" name=""/>
        <dsp:cNvSpPr/>
      </dsp:nvSpPr>
      <dsp:spPr>
        <a:xfrm>
          <a:off x="3080" y="630163"/>
          <a:ext cx="3091011" cy="3091011"/>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0109" tIns="24130" rIns="170109" bIns="24130" numCol="1" spcCol="1270" anchor="ctr" anchorCtr="0">
          <a:noAutofit/>
        </a:bodyPr>
        <a:lstStyle/>
        <a:p>
          <a:pPr marL="0" lvl="0" indent="0" algn="ctr" defTabSz="844550">
            <a:lnSpc>
              <a:spcPct val="90000"/>
            </a:lnSpc>
            <a:spcBef>
              <a:spcPct val="0"/>
            </a:spcBef>
            <a:spcAft>
              <a:spcPct val="35000"/>
            </a:spcAft>
            <a:buNone/>
          </a:pPr>
          <a:r>
            <a:rPr lang="en-US" sz="1900" b="1" kern="1200" dirty="0"/>
            <a:t>Women are at a higher risk of poverty, have fewer resources, are less employed, have lower income</a:t>
          </a:r>
        </a:p>
      </dsp:txBody>
      <dsp:txXfrm>
        <a:off x="455748" y="1082831"/>
        <a:ext cx="2185675" cy="2185675"/>
      </dsp:txXfrm>
    </dsp:sp>
    <dsp:sp modelId="{5C3C8306-2F40-4C4F-A750-2846CD8CEA1F}">
      <dsp:nvSpPr>
        <dsp:cNvPr id="0" name=""/>
        <dsp:cNvSpPr/>
      </dsp:nvSpPr>
      <dsp:spPr>
        <a:xfrm>
          <a:off x="2475889" y="630163"/>
          <a:ext cx="3091011" cy="3091011"/>
        </a:xfrm>
        <a:prstGeom prst="ellipse">
          <a:avLst/>
        </a:prstGeom>
        <a:gradFill rotWithShape="0">
          <a:gsLst>
            <a:gs pos="0">
              <a:schemeClr val="accent4">
                <a:alpha val="50000"/>
                <a:hueOff val="3266964"/>
                <a:satOff val="-13592"/>
                <a:lumOff val="3203"/>
                <a:alphaOff val="0"/>
                <a:satMod val="103000"/>
                <a:lumMod val="102000"/>
                <a:tint val="94000"/>
              </a:schemeClr>
            </a:gs>
            <a:gs pos="50000">
              <a:schemeClr val="accent4">
                <a:alpha val="50000"/>
                <a:hueOff val="3266964"/>
                <a:satOff val="-13592"/>
                <a:lumOff val="3203"/>
                <a:alphaOff val="0"/>
                <a:satMod val="110000"/>
                <a:lumMod val="100000"/>
                <a:shade val="100000"/>
              </a:schemeClr>
            </a:gs>
            <a:gs pos="100000">
              <a:schemeClr val="accent4">
                <a:alpha val="50000"/>
                <a:hueOff val="3266964"/>
                <a:satOff val="-13592"/>
                <a:lumOff val="3203"/>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0109" tIns="24130" rIns="170109" bIns="24130" numCol="1" spcCol="1270" anchor="ctr" anchorCtr="0">
          <a:noAutofit/>
        </a:bodyPr>
        <a:lstStyle/>
        <a:p>
          <a:pPr marL="0" lvl="0" indent="0" algn="ctr" defTabSz="844550">
            <a:lnSpc>
              <a:spcPct val="90000"/>
            </a:lnSpc>
            <a:spcBef>
              <a:spcPct val="0"/>
            </a:spcBef>
            <a:spcAft>
              <a:spcPct val="35000"/>
            </a:spcAft>
            <a:buNone/>
          </a:pPr>
          <a:r>
            <a:rPr lang="en-US" sz="1900" b="1" kern="1200" dirty="0"/>
            <a:t>Women perform most household tasks and are more dependent on the availability of water and energy</a:t>
          </a:r>
        </a:p>
      </dsp:txBody>
      <dsp:txXfrm>
        <a:off x="2928557" y="1082831"/>
        <a:ext cx="2185675" cy="2185675"/>
      </dsp:txXfrm>
    </dsp:sp>
    <dsp:sp modelId="{E3DB07C7-1E9B-C34B-92B8-72A6AD6CB2BF}">
      <dsp:nvSpPr>
        <dsp:cNvPr id="0" name=""/>
        <dsp:cNvSpPr/>
      </dsp:nvSpPr>
      <dsp:spPr>
        <a:xfrm>
          <a:off x="4948698" y="630163"/>
          <a:ext cx="3091011" cy="3091011"/>
        </a:xfrm>
        <a:prstGeom prst="ellipse">
          <a:avLst/>
        </a:prstGeom>
        <a:gradFill rotWithShape="0">
          <a:gsLst>
            <a:gs pos="0">
              <a:schemeClr val="accent4">
                <a:alpha val="50000"/>
                <a:hueOff val="6533927"/>
                <a:satOff val="-27185"/>
                <a:lumOff val="6405"/>
                <a:alphaOff val="0"/>
                <a:satMod val="103000"/>
                <a:lumMod val="102000"/>
                <a:tint val="94000"/>
              </a:schemeClr>
            </a:gs>
            <a:gs pos="50000">
              <a:schemeClr val="accent4">
                <a:alpha val="50000"/>
                <a:hueOff val="6533927"/>
                <a:satOff val="-27185"/>
                <a:lumOff val="6405"/>
                <a:alphaOff val="0"/>
                <a:satMod val="110000"/>
                <a:lumMod val="100000"/>
                <a:shade val="100000"/>
              </a:schemeClr>
            </a:gs>
            <a:gs pos="100000">
              <a:schemeClr val="accent4">
                <a:alpha val="50000"/>
                <a:hueOff val="6533927"/>
                <a:satOff val="-27185"/>
                <a:lumOff val="6405"/>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0109" tIns="24130" rIns="170109" bIns="24130" numCol="1" spcCol="1270" anchor="ctr" anchorCtr="0">
          <a:noAutofit/>
        </a:bodyPr>
        <a:lstStyle/>
        <a:p>
          <a:pPr marL="0" lvl="0" indent="0" algn="ctr" defTabSz="844550">
            <a:lnSpc>
              <a:spcPct val="90000"/>
            </a:lnSpc>
            <a:spcBef>
              <a:spcPct val="0"/>
            </a:spcBef>
            <a:spcAft>
              <a:spcPct val="35000"/>
            </a:spcAft>
            <a:buNone/>
          </a:pPr>
          <a:r>
            <a:rPr lang="sr-Latn-RS" sz="1900" b="1" kern="1200" dirty="0"/>
            <a:t>There is less </a:t>
          </a:r>
          <a:r>
            <a:rPr lang="en-US" sz="1900" b="1" kern="1200" dirty="0"/>
            <a:t>wom</a:t>
          </a:r>
          <a:r>
            <a:rPr lang="sr-Latn-RS" sz="1900" b="1" kern="1200" dirty="0"/>
            <a:t>en</a:t>
          </a:r>
          <a:r>
            <a:rPr lang="en-US" sz="1900" b="1" kern="1200" dirty="0"/>
            <a:t> among engineers, employees and managers in the field of energy</a:t>
          </a:r>
        </a:p>
      </dsp:txBody>
      <dsp:txXfrm>
        <a:off x="5401366" y="1082831"/>
        <a:ext cx="2185675" cy="2185675"/>
      </dsp:txXfrm>
    </dsp:sp>
    <dsp:sp modelId="{1FEE6EAB-2BE4-B843-AF40-7241828AE830}">
      <dsp:nvSpPr>
        <dsp:cNvPr id="0" name=""/>
        <dsp:cNvSpPr/>
      </dsp:nvSpPr>
      <dsp:spPr>
        <a:xfrm>
          <a:off x="7421507" y="630163"/>
          <a:ext cx="3091011" cy="3091011"/>
        </a:xfrm>
        <a:prstGeom prst="ellipse">
          <a:avLst/>
        </a:prstGeom>
        <a:gradFill rotWithShape="0">
          <a:gsLst>
            <a:gs pos="0">
              <a:schemeClr val="accent4">
                <a:alpha val="50000"/>
                <a:hueOff val="9800891"/>
                <a:satOff val="-40777"/>
                <a:lumOff val="9608"/>
                <a:alphaOff val="0"/>
                <a:satMod val="103000"/>
                <a:lumMod val="102000"/>
                <a:tint val="94000"/>
              </a:schemeClr>
            </a:gs>
            <a:gs pos="50000">
              <a:schemeClr val="accent4">
                <a:alpha val="50000"/>
                <a:hueOff val="9800891"/>
                <a:satOff val="-40777"/>
                <a:lumOff val="9608"/>
                <a:alphaOff val="0"/>
                <a:satMod val="110000"/>
                <a:lumMod val="100000"/>
                <a:shade val="100000"/>
              </a:schemeClr>
            </a:gs>
            <a:gs pos="100000">
              <a:schemeClr val="accent4">
                <a:alpha val="50000"/>
                <a:hueOff val="9800891"/>
                <a:satOff val="-40777"/>
                <a:lumOff val="9608"/>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0109" tIns="24130" rIns="170109" bIns="24130" numCol="1" spcCol="1270" anchor="ctr" anchorCtr="0">
          <a:noAutofit/>
        </a:bodyPr>
        <a:lstStyle/>
        <a:p>
          <a:pPr marL="0" lvl="0" indent="0" algn="ctr" defTabSz="844550">
            <a:lnSpc>
              <a:spcPct val="90000"/>
            </a:lnSpc>
            <a:spcBef>
              <a:spcPct val="0"/>
            </a:spcBef>
            <a:spcAft>
              <a:spcPct val="35000"/>
            </a:spcAft>
            <a:buNone/>
          </a:pPr>
          <a:r>
            <a:rPr lang="en-US" sz="1900" b="1" kern="1200" dirty="0"/>
            <a:t>Women use public transport more</a:t>
          </a:r>
          <a:r>
            <a:rPr lang="sr-Latn-RS" sz="1900" b="1" kern="1200" dirty="0"/>
            <a:t>  often</a:t>
          </a:r>
          <a:endParaRPr lang="en-US" sz="1900" b="1" kern="1200" dirty="0"/>
        </a:p>
      </dsp:txBody>
      <dsp:txXfrm>
        <a:off x="7874175" y="1082831"/>
        <a:ext cx="2185675" cy="218567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C2FA62-6464-CB40-B02B-00FC87FBB4EE}" type="datetimeFigureOut">
              <a:rPr lang="en-US" smtClean="0"/>
              <a:t>11/13/2018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Click to edit Master text styles</a:t>
            </a:r>
          </a:p>
          <a:p>
            <a:pPr lvl="1"/>
            <a:r>
              <a:rPr lang="hr-HR"/>
              <a:t>Second level</a:t>
            </a:r>
          </a:p>
          <a:p>
            <a:pPr lvl="2"/>
            <a:r>
              <a:rPr lang="hr-HR"/>
              <a:t>Third level</a:t>
            </a:r>
          </a:p>
          <a:p>
            <a:pPr lvl="3"/>
            <a:r>
              <a:rPr lang="hr-HR"/>
              <a:t>Fourth level</a:t>
            </a:r>
          </a:p>
          <a:p>
            <a:pPr lvl="4"/>
            <a:r>
              <a:rPr lang="hr-HR"/>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490FD-8DC6-FE41-8312-4EED85AF0CF7}" type="slidenum">
              <a:rPr lang="en-US" smtClean="0"/>
              <a:t>‹#›</a:t>
            </a:fld>
            <a:endParaRPr lang="en-US"/>
          </a:p>
        </p:txBody>
      </p:sp>
    </p:spTree>
    <p:extLst>
      <p:ext uri="{BB962C8B-B14F-4D97-AF65-F5344CB8AC3E}">
        <p14:creationId xmlns:p14="http://schemas.microsoft.com/office/powerpoint/2010/main" val="1985778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490FD-8DC6-FE41-8312-4EED85AF0CF7}" type="slidenum">
              <a:rPr lang="en-US" smtClean="0"/>
              <a:t>2</a:t>
            </a:fld>
            <a:endParaRPr lang="en-US"/>
          </a:p>
        </p:txBody>
      </p:sp>
    </p:spTree>
    <p:extLst>
      <p:ext uri="{BB962C8B-B14F-4D97-AF65-F5344CB8AC3E}">
        <p14:creationId xmlns:p14="http://schemas.microsoft.com/office/powerpoint/2010/main" val="3072730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490FD-8DC6-FE41-8312-4EED85AF0CF7}" type="slidenum">
              <a:rPr lang="en-US" smtClean="0"/>
              <a:t>3</a:t>
            </a:fld>
            <a:endParaRPr lang="en-US"/>
          </a:p>
        </p:txBody>
      </p:sp>
    </p:spTree>
    <p:extLst>
      <p:ext uri="{BB962C8B-B14F-4D97-AF65-F5344CB8AC3E}">
        <p14:creationId xmlns:p14="http://schemas.microsoft.com/office/powerpoint/2010/main" val="312094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490FD-8DC6-FE41-8312-4EED85AF0CF7}" type="slidenum">
              <a:rPr lang="en-US" smtClean="0"/>
              <a:t>4</a:t>
            </a:fld>
            <a:endParaRPr lang="en-US"/>
          </a:p>
        </p:txBody>
      </p:sp>
    </p:spTree>
    <p:extLst>
      <p:ext uri="{BB962C8B-B14F-4D97-AF65-F5344CB8AC3E}">
        <p14:creationId xmlns:p14="http://schemas.microsoft.com/office/powerpoint/2010/main" val="1574726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490FD-8DC6-FE41-8312-4EED85AF0CF7}" type="slidenum">
              <a:rPr lang="en-US" smtClean="0"/>
              <a:t>16</a:t>
            </a:fld>
            <a:endParaRPr lang="en-US"/>
          </a:p>
        </p:txBody>
      </p:sp>
    </p:spTree>
    <p:extLst>
      <p:ext uri="{BB962C8B-B14F-4D97-AF65-F5344CB8AC3E}">
        <p14:creationId xmlns:p14="http://schemas.microsoft.com/office/powerpoint/2010/main" val="1142989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D12AC-EC21-45DA-836A-1036586D1B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CE7FF9-407A-4C51-9976-C19DB3C13D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415C9C-CE31-42AE-9A7A-DF8FDAD299B9}"/>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8DF9E962-EDDE-4B0B-B438-21C853D4D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E2B1B-F61B-4E38-BB7B-4C4FCCDC0135}"/>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306016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40D5-214F-4D10-9973-9BD1E84833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0CDE21-7E9F-4585-BAA0-3AE15ED153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17172-98BA-442E-90B5-ECB55860D224}"/>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D08AFCB9-3A4D-4FA3-A90B-3B4B06E67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8D3F21-9108-4818-9E9A-5D81D3B8C215}"/>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128812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33282-912C-4596-BBDA-2EB9024DD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9B8D41-6A1B-4E37-960E-6A5A08B352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D944F-92E3-4DEB-BA6A-400A5A06F184}"/>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5B909294-90E2-4F8D-A3DA-07D050814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4AAD15-2A0C-4E51-8AB8-50A4800B65F7}"/>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177116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7D684-950F-423C-968A-FE8F28C7AB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DACA17-5612-49FE-AA5C-D78DAC052B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4E1EF7-BE31-48C1-8A4C-3A4D0405C0A2}"/>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6C8C0C0A-6667-49FF-81F4-7982382C74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A3676-9E3D-4288-9E71-44E8230E9EDF}"/>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84391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F55D-071B-462B-A18F-0EF60F00C3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5F2798-DBA9-4E09-B359-D112A5942B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CDD263-335E-4A53-99E5-81C9D2999137}"/>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2944D27D-0541-40E3-B516-63E10BE3E1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E97150-F29B-4AD2-97D2-80A043527CD6}"/>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3310387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D6453-12F3-4236-9BBC-B23960D298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A0F8D1-CF39-47DC-894D-ED1860327E4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4A3D39-C36C-4A03-B6E6-640B15E386A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F96D27-2725-4F50-BE03-DEE7524BD4EB}"/>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6" name="Footer Placeholder 5">
            <a:extLst>
              <a:ext uri="{FF2B5EF4-FFF2-40B4-BE49-F238E27FC236}">
                <a16:creationId xmlns:a16="http://schemas.microsoft.com/office/drawing/2014/main" id="{37F5F5B3-CBF6-46CD-9355-FCCA5F7D0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C2C9E8-C9CF-4C03-8ADB-587350D7EF1D}"/>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17889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A8D7-CB3F-43EF-90F5-F235943289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B36B14-5A53-4FF6-A90B-8FB122DC5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9604D1-8C1D-4D3B-9D15-2F66397CF9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EC984E-4D69-4A73-9AF4-1B14C374C5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0EC767F-A34E-424C-AED1-A003935917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B2FB6E-868D-440F-8B15-69249CA6A9D6}"/>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8" name="Footer Placeholder 7">
            <a:extLst>
              <a:ext uri="{FF2B5EF4-FFF2-40B4-BE49-F238E27FC236}">
                <a16:creationId xmlns:a16="http://schemas.microsoft.com/office/drawing/2014/main" id="{BF014B79-40B4-4E6E-ADAE-AC99A799E5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801066-DAA2-41BD-B095-D3CE114E5334}"/>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390420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AC4AC-16A3-47CB-8478-0087DE0D4A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A917E5-C6EC-46EF-854C-9CB84EF71175}"/>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4" name="Footer Placeholder 3">
            <a:extLst>
              <a:ext uri="{FF2B5EF4-FFF2-40B4-BE49-F238E27FC236}">
                <a16:creationId xmlns:a16="http://schemas.microsoft.com/office/drawing/2014/main" id="{D105306F-5FFF-447A-971F-FCF6CC2B9D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E2B975-66A1-4799-8274-8172A36E1E61}"/>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110952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164240-171E-42C9-BD87-4160B8CC3F3E}"/>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3" name="Footer Placeholder 2">
            <a:extLst>
              <a:ext uri="{FF2B5EF4-FFF2-40B4-BE49-F238E27FC236}">
                <a16:creationId xmlns:a16="http://schemas.microsoft.com/office/drawing/2014/main" id="{011D06C1-E05D-4C7A-A2BC-BD2A673D90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5D0CB0-7DAC-4B50-8B8F-8ACB527319CB}"/>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417185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6BDC6-C9B6-43EC-8824-A70AD019E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82FB41-6962-4A16-9073-55B86C8FDD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44E7BD-E14A-4BC2-9565-9BE902974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6016C3-C952-4332-AAEA-CDA8D3602D7D}"/>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6" name="Footer Placeholder 5">
            <a:extLst>
              <a:ext uri="{FF2B5EF4-FFF2-40B4-BE49-F238E27FC236}">
                <a16:creationId xmlns:a16="http://schemas.microsoft.com/office/drawing/2014/main" id="{398A4AE3-76D8-45A2-8E4B-1EA7675729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44BF3-8412-4A84-8F29-100C66AB0AB7}"/>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212992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0729-E3FA-4A98-8AF2-8A5ECD5922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3C6FD6-E0E5-41DA-962D-5DD8056805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CC802F-51DE-4EBF-9256-6EC26EB10A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2A7F4-078F-4763-A1AC-8C8AC93F520A}"/>
              </a:ext>
            </a:extLst>
          </p:cNvPr>
          <p:cNvSpPr>
            <a:spLocks noGrp="1"/>
          </p:cNvSpPr>
          <p:nvPr>
            <p:ph type="dt" sz="half" idx="10"/>
          </p:nvPr>
        </p:nvSpPr>
        <p:spPr/>
        <p:txBody>
          <a:bodyPr/>
          <a:lstStyle/>
          <a:p>
            <a:fld id="{E1AB431A-71D8-4D4A-8DC4-A87BBB0D662C}" type="datetimeFigureOut">
              <a:rPr lang="en-US" smtClean="0"/>
              <a:t>11/13/2018</a:t>
            </a:fld>
            <a:endParaRPr lang="en-US"/>
          </a:p>
        </p:txBody>
      </p:sp>
      <p:sp>
        <p:nvSpPr>
          <p:cNvPr id="6" name="Footer Placeholder 5">
            <a:extLst>
              <a:ext uri="{FF2B5EF4-FFF2-40B4-BE49-F238E27FC236}">
                <a16:creationId xmlns:a16="http://schemas.microsoft.com/office/drawing/2014/main" id="{2DB49445-EB75-4580-8886-952C8B1501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39E899-10C2-42C2-9AC3-D38C41BCBDAE}"/>
              </a:ext>
            </a:extLst>
          </p:cNvPr>
          <p:cNvSpPr>
            <a:spLocks noGrp="1"/>
          </p:cNvSpPr>
          <p:nvPr>
            <p:ph type="sldNum" sz="quarter" idx="12"/>
          </p:nvPr>
        </p:nvSpPr>
        <p:spPr/>
        <p:txBody>
          <a:bodyPr/>
          <a:lstStyle/>
          <a:p>
            <a:fld id="{DBA1C0A1-D2C1-41B2-8FA2-490C993208F3}" type="slidenum">
              <a:rPr lang="en-US" smtClean="0"/>
              <a:t>‹#›</a:t>
            </a:fld>
            <a:endParaRPr lang="en-US"/>
          </a:p>
        </p:txBody>
      </p:sp>
    </p:spTree>
    <p:extLst>
      <p:ext uri="{BB962C8B-B14F-4D97-AF65-F5344CB8AC3E}">
        <p14:creationId xmlns:p14="http://schemas.microsoft.com/office/powerpoint/2010/main" val="409677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49147B-5B83-4468-A513-DA358B61C0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62C01FF-2466-4B2A-9CC3-F46639761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DE1D8C8-343C-4B85-92B1-C730CC8DAE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B431A-71D8-4D4A-8DC4-A87BBB0D662C}" type="datetimeFigureOut">
              <a:rPr lang="en-US" smtClean="0"/>
              <a:t>11/13/2018</a:t>
            </a:fld>
            <a:endParaRPr lang="en-US"/>
          </a:p>
        </p:txBody>
      </p:sp>
      <p:sp>
        <p:nvSpPr>
          <p:cNvPr id="5" name="Footer Placeholder 4">
            <a:extLst>
              <a:ext uri="{FF2B5EF4-FFF2-40B4-BE49-F238E27FC236}">
                <a16:creationId xmlns:a16="http://schemas.microsoft.com/office/drawing/2014/main" id="{5B8A2EEB-BD6C-4C04-BFA8-F1C4A23CDC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7EC54E-763F-4D05-82FB-6EB3758BC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1C0A1-D2C1-41B2-8FA2-490C993208F3}" type="slidenum">
              <a:rPr lang="en-US" smtClean="0"/>
              <a:t>‹#›</a:t>
            </a:fld>
            <a:endParaRPr lang="en-US"/>
          </a:p>
        </p:txBody>
      </p:sp>
      <p:pic>
        <p:nvPicPr>
          <p:cNvPr id="8" name="Picture 7">
            <a:extLst>
              <a:ext uri="{FF2B5EF4-FFF2-40B4-BE49-F238E27FC236}">
                <a16:creationId xmlns:a16="http://schemas.microsoft.com/office/drawing/2014/main" id="{BB5A90FF-0890-4C7B-AA3C-8C0E9A64FD1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058089"/>
            <a:ext cx="1924594" cy="1799911"/>
          </a:xfrm>
          <a:prstGeom prst="rect">
            <a:avLst/>
          </a:prstGeom>
        </p:spPr>
      </p:pic>
      <p:pic>
        <p:nvPicPr>
          <p:cNvPr id="10" name="Picture 9">
            <a:extLst>
              <a:ext uri="{FF2B5EF4-FFF2-40B4-BE49-F238E27FC236}">
                <a16:creationId xmlns:a16="http://schemas.microsoft.com/office/drawing/2014/main" id="{538DEC59-4138-4963-82CE-45141BC31FB3}"/>
              </a:ext>
            </a:extLst>
          </p:cNvPr>
          <p:cNvPicPr>
            <a:picLocks noChangeAspect="1"/>
          </p:cNvPicPr>
          <p:nvPr userDrawn="1"/>
        </p:nvPicPr>
        <p:blipFill>
          <a:blip r:embed="rId14"/>
          <a:stretch>
            <a:fillRect/>
          </a:stretch>
        </p:blipFill>
        <p:spPr>
          <a:xfrm>
            <a:off x="7426825" y="0"/>
            <a:ext cx="5366339" cy="822960"/>
          </a:xfrm>
          <a:prstGeom prst="rect">
            <a:avLst/>
          </a:prstGeom>
        </p:spPr>
      </p:pic>
    </p:spTree>
    <p:extLst>
      <p:ext uri="{BB962C8B-B14F-4D97-AF65-F5344CB8AC3E}">
        <p14:creationId xmlns:p14="http://schemas.microsoft.com/office/powerpoint/2010/main" val="1160595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accent6">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nwomen.org/en/"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hyperlink" Target="mailto:natalija.ostojic@unwomen.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E0BD6-CCDA-424F-8B6E-A7E9721A9644}"/>
              </a:ext>
            </a:extLst>
          </p:cNvPr>
          <p:cNvSpPr>
            <a:spLocks noGrp="1"/>
          </p:cNvSpPr>
          <p:nvPr>
            <p:ph type="ctrTitle"/>
          </p:nvPr>
        </p:nvSpPr>
        <p:spPr/>
        <p:txBody>
          <a:bodyPr>
            <a:normAutofit/>
          </a:bodyPr>
          <a:lstStyle/>
          <a:p>
            <a:r>
              <a:rPr lang="sr-Latn-RS" dirty="0"/>
              <a:t>Gender Advisory Support to CSUD Project</a:t>
            </a:r>
            <a:endParaRPr lang="en-US" dirty="0"/>
          </a:p>
        </p:txBody>
      </p:sp>
      <p:sp>
        <p:nvSpPr>
          <p:cNvPr id="3" name="Subtitle 2">
            <a:extLst>
              <a:ext uri="{FF2B5EF4-FFF2-40B4-BE49-F238E27FC236}">
                <a16:creationId xmlns:a16="http://schemas.microsoft.com/office/drawing/2014/main" id="{BCB6883B-2836-485C-8D90-1F3C1ADE86BB}"/>
              </a:ext>
            </a:extLst>
          </p:cNvPr>
          <p:cNvSpPr>
            <a:spLocks noGrp="1"/>
          </p:cNvSpPr>
          <p:nvPr>
            <p:ph type="subTitle" idx="1"/>
          </p:nvPr>
        </p:nvSpPr>
        <p:spPr/>
        <p:txBody>
          <a:bodyPr/>
          <a:lstStyle/>
          <a:p>
            <a:r>
              <a:rPr lang="sr-Latn-RS" dirty="0"/>
              <a:t>Natalija Ostojić</a:t>
            </a:r>
          </a:p>
          <a:p>
            <a:r>
              <a:rPr lang="sr-Latn-RS" dirty="0"/>
              <a:t>UN Women</a:t>
            </a:r>
            <a:endParaRPr lang="en-US" dirty="0"/>
          </a:p>
        </p:txBody>
      </p:sp>
    </p:spTree>
    <p:extLst>
      <p:ext uri="{BB962C8B-B14F-4D97-AF65-F5344CB8AC3E}">
        <p14:creationId xmlns:p14="http://schemas.microsoft.com/office/powerpoint/2010/main" val="3226099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t>Capacity Building</a:t>
            </a:r>
            <a:r>
              <a:rPr lang="sr-Latn-RS" dirty="0"/>
              <a:t>, cont.</a:t>
            </a:r>
            <a:endParaRPr lang="en-US" dirty="0"/>
          </a:p>
        </p:txBody>
      </p:sp>
      <p:sp>
        <p:nvSpPr>
          <p:cNvPr id="55299" name="Rectangle 3"/>
          <p:cNvSpPr>
            <a:spLocks noGrp="1" noChangeArrowheads="1"/>
          </p:cNvSpPr>
          <p:nvPr>
            <p:ph idx="1"/>
          </p:nvPr>
        </p:nvSpPr>
        <p:spPr>
          <a:xfrm>
            <a:off x="1329266" y="1422400"/>
            <a:ext cx="10515600" cy="4555067"/>
          </a:xfrm>
        </p:spPr>
        <p:txBody>
          <a:bodyPr>
            <a:normAutofit lnSpcReduction="10000"/>
          </a:bodyPr>
          <a:lstStyle/>
          <a:p>
            <a:pPr>
              <a:lnSpc>
                <a:spcPct val="80000"/>
              </a:lnSpc>
              <a:buFont typeface="Symbol" panose="05050102010706020507" pitchFamily="18" charset="2"/>
              <a:buChar char=""/>
            </a:pPr>
            <a:r>
              <a:rPr lang="en-US" dirty="0"/>
              <a:t>Three-day training on gender aspects of climate change for</a:t>
            </a:r>
            <a:r>
              <a:rPr lang="sr-Latn-RS" dirty="0"/>
              <a:t> </a:t>
            </a:r>
            <a:r>
              <a:rPr lang="en-US" dirty="0"/>
              <a:t>representatives of ministries, local self-governments and non-governmental organizations (June, 2018);</a:t>
            </a:r>
          </a:p>
          <a:p>
            <a:pPr>
              <a:lnSpc>
                <a:spcPct val="80000"/>
              </a:lnSpc>
              <a:buFont typeface="Symbol" panose="05050102010706020507" pitchFamily="18" charset="2"/>
              <a:buChar char=""/>
            </a:pPr>
            <a:r>
              <a:rPr lang="en-US" dirty="0"/>
              <a:t>Tools for introducing a gender perspective; ideas for incorporating gender aspects into policies and projects</a:t>
            </a:r>
            <a:r>
              <a:rPr lang="sr-Latn-RS" dirty="0"/>
              <a:t>;</a:t>
            </a:r>
            <a:endParaRPr lang="en-US" dirty="0"/>
          </a:p>
          <a:p>
            <a:pPr>
              <a:lnSpc>
                <a:spcPct val="80000"/>
              </a:lnSpc>
              <a:buFont typeface="Symbol" panose="05050102010706020507" pitchFamily="18" charset="2"/>
              <a:buChar char=""/>
            </a:pPr>
            <a:r>
              <a:rPr lang="en-US" dirty="0"/>
              <a:t>Increase in knowledge by 30%; new angle of </a:t>
            </a:r>
            <a:r>
              <a:rPr lang="sr-Latn-RS" dirty="0"/>
              <a:t>viewwing </a:t>
            </a:r>
            <a:r>
              <a:rPr lang="en-US" dirty="0"/>
              <a:t>the topic</a:t>
            </a:r>
            <a:r>
              <a:rPr lang="sr-Latn-RS" dirty="0"/>
              <a:t>;</a:t>
            </a:r>
            <a:endParaRPr lang="en-US" dirty="0"/>
          </a:p>
          <a:p>
            <a:pPr>
              <a:lnSpc>
                <a:spcPct val="80000"/>
              </a:lnSpc>
              <a:buFont typeface="Symbol" panose="05050102010706020507" pitchFamily="18" charset="2"/>
              <a:buChar char=""/>
            </a:pPr>
            <a:r>
              <a:rPr lang="en-US" dirty="0"/>
              <a:t>Women's participation in activities; economic empowerment of women - women's entrepreneurship; education and improvement of knowledge and awareness of climate change, etc.</a:t>
            </a:r>
          </a:p>
          <a:p>
            <a:pPr>
              <a:lnSpc>
                <a:spcPct val="80000"/>
              </a:lnSpc>
              <a:buFont typeface="Symbol" panose="05050102010706020507" pitchFamily="18" charset="2"/>
              <a:buChar char=""/>
            </a:pPr>
            <a:r>
              <a:rPr lang="sr-Latn-RS" dirty="0"/>
              <a:t>   </a:t>
            </a:r>
            <a:r>
              <a:rPr lang="en-US" dirty="0"/>
              <a:t>Training handbook with a review of documents, tools, key gender </a:t>
            </a:r>
            <a:r>
              <a:rPr lang="sr-Latn-RS" dirty="0"/>
              <a:t>               </a:t>
            </a:r>
            <a:r>
              <a:rPr lang="en-US" dirty="0"/>
              <a:t>aspects, and a guide to includ</a:t>
            </a:r>
            <a:r>
              <a:rPr lang="sr-Latn-RS" dirty="0"/>
              <a:t>e</a:t>
            </a:r>
            <a:r>
              <a:rPr lang="en-US" dirty="0"/>
              <a:t> a gender perspective</a:t>
            </a:r>
            <a:r>
              <a:rPr lang="sr-Latn-RS" dirty="0"/>
              <a:t> into policies and measure.</a:t>
            </a:r>
            <a:endParaRPr lang="en-US" dirty="0"/>
          </a:p>
        </p:txBody>
      </p:sp>
    </p:spTree>
    <p:extLst>
      <p:ext uri="{BB962C8B-B14F-4D97-AF65-F5344CB8AC3E}">
        <p14:creationId xmlns:p14="http://schemas.microsoft.com/office/powerpoint/2010/main" val="183362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9048D-58E7-4D37-92E4-6E9CFA4AFAB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6C5993F-CFC0-44BA-85DB-CBF3AA422E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74809"/>
            <a:ext cx="12191999" cy="8953502"/>
          </a:xfrm>
        </p:spPr>
      </p:pic>
    </p:spTree>
    <p:extLst>
      <p:ext uri="{BB962C8B-B14F-4D97-AF65-F5344CB8AC3E}">
        <p14:creationId xmlns:p14="http://schemas.microsoft.com/office/powerpoint/2010/main" val="179352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0447-0C82-40E8-A6CD-BCD33FD14888}"/>
              </a:ext>
            </a:extLst>
          </p:cNvPr>
          <p:cNvSpPr>
            <a:spLocks noGrp="1"/>
          </p:cNvSpPr>
          <p:nvPr>
            <p:ph type="title"/>
          </p:nvPr>
        </p:nvSpPr>
        <p:spPr/>
        <p:txBody>
          <a:bodyPr>
            <a:normAutofit/>
          </a:bodyPr>
          <a:lstStyle/>
          <a:p>
            <a:r>
              <a:rPr lang="en-US" sz="4300" dirty="0"/>
              <a:t>Gender and Climate Change: Training Handbook</a:t>
            </a:r>
          </a:p>
        </p:txBody>
      </p:sp>
      <p:sp>
        <p:nvSpPr>
          <p:cNvPr id="3" name="Content Placeholder 2">
            <a:extLst>
              <a:ext uri="{FF2B5EF4-FFF2-40B4-BE49-F238E27FC236}">
                <a16:creationId xmlns:a16="http://schemas.microsoft.com/office/drawing/2014/main" id="{B75BA140-DCF8-4E22-8127-8815A0B7E753}"/>
              </a:ext>
            </a:extLst>
          </p:cNvPr>
          <p:cNvSpPr>
            <a:spLocks noGrp="1"/>
          </p:cNvSpPr>
          <p:nvPr>
            <p:ph idx="1"/>
          </p:nvPr>
        </p:nvSpPr>
        <p:spPr>
          <a:xfrm>
            <a:off x="1278467" y="1690688"/>
            <a:ext cx="10515600" cy="4351338"/>
          </a:xfrm>
        </p:spPr>
        <p:txBody>
          <a:bodyPr>
            <a:normAutofit/>
          </a:bodyPr>
          <a:lstStyle/>
          <a:p>
            <a:pPr marL="0" indent="0">
              <a:buNone/>
            </a:pPr>
            <a:r>
              <a:rPr lang="sr-Latn-RS" dirty="0"/>
              <a:t>A</a:t>
            </a:r>
            <a:r>
              <a:rPr lang="en-US" dirty="0" err="1"/>
              <a:t>im</a:t>
            </a:r>
            <a:r>
              <a:rPr lang="sr-Latn-RS" dirty="0"/>
              <a:t>s</a:t>
            </a:r>
            <a:r>
              <a:rPr lang="en-US" dirty="0"/>
              <a:t> to enhance understanding</a:t>
            </a:r>
            <a:r>
              <a:rPr lang="sr-Latn-RS" dirty="0"/>
              <a:t> </a:t>
            </a:r>
            <a:r>
              <a:rPr lang="en-US" dirty="0"/>
              <a:t>and give information about:</a:t>
            </a:r>
          </a:p>
          <a:p>
            <a:pPr>
              <a:buFont typeface="Wingdings" panose="05000000000000000000" pitchFamily="2" charset="2"/>
              <a:buChar char="Ø"/>
            </a:pPr>
            <a:r>
              <a:rPr lang="en-US" dirty="0"/>
              <a:t>Understanding gender roles, gender stereotypes and</a:t>
            </a:r>
            <a:r>
              <a:rPr lang="sr-Latn-RS" dirty="0"/>
              <a:t> </a:t>
            </a:r>
            <a:r>
              <a:rPr lang="en-US" dirty="0"/>
              <a:t>their influence on the creation and results of public</a:t>
            </a:r>
            <a:r>
              <a:rPr lang="sr-Latn-RS" dirty="0"/>
              <a:t> </a:t>
            </a:r>
            <a:r>
              <a:rPr lang="en-US" dirty="0"/>
              <a:t>policies and measures, and vice versa, the possibility</a:t>
            </a:r>
            <a:r>
              <a:rPr lang="sr-Latn-RS" dirty="0"/>
              <a:t> </a:t>
            </a:r>
            <a:r>
              <a:rPr lang="en-US" dirty="0"/>
              <a:t>of changing gender relations and the position of women</a:t>
            </a:r>
            <a:r>
              <a:rPr lang="sr-Latn-RS" dirty="0"/>
              <a:t> </a:t>
            </a:r>
            <a:r>
              <a:rPr lang="en-US" dirty="0"/>
              <a:t>and men through public policies;</a:t>
            </a:r>
          </a:p>
          <a:p>
            <a:pPr>
              <a:buFont typeface="Wingdings" panose="05000000000000000000" pitchFamily="2" charset="2"/>
              <a:buChar char="Ø"/>
            </a:pPr>
            <a:r>
              <a:rPr lang="en-US" dirty="0"/>
              <a:t>Gender issues relevant to activities and policies in the</a:t>
            </a:r>
            <a:r>
              <a:rPr lang="sr-Latn-RS" dirty="0"/>
              <a:t> </a:t>
            </a:r>
            <a:r>
              <a:rPr lang="en-US" dirty="0"/>
              <a:t>field of response to climate change effects;</a:t>
            </a:r>
          </a:p>
          <a:p>
            <a:pPr>
              <a:buFont typeface="Wingdings" panose="05000000000000000000" pitchFamily="2" charset="2"/>
              <a:buChar char="Ø"/>
            </a:pPr>
            <a:r>
              <a:rPr lang="en-US" dirty="0"/>
              <a:t>Activities that can be taken to introduce gender perspective</a:t>
            </a:r>
            <a:r>
              <a:rPr lang="sr-Latn-RS" dirty="0"/>
              <a:t> </a:t>
            </a:r>
            <a:r>
              <a:rPr lang="en-US" dirty="0"/>
              <a:t>into policies and programs in the field of climate</a:t>
            </a:r>
            <a:r>
              <a:rPr lang="sr-Latn-RS" dirty="0"/>
              <a:t> </a:t>
            </a:r>
            <a:r>
              <a:rPr lang="en-US" dirty="0"/>
              <a:t>change.</a:t>
            </a:r>
          </a:p>
        </p:txBody>
      </p:sp>
    </p:spTree>
    <p:extLst>
      <p:ext uri="{BB962C8B-B14F-4D97-AF65-F5344CB8AC3E}">
        <p14:creationId xmlns:p14="http://schemas.microsoft.com/office/powerpoint/2010/main" val="376660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0447-0C82-40E8-A6CD-BCD33FD14888}"/>
              </a:ext>
            </a:extLst>
          </p:cNvPr>
          <p:cNvSpPr>
            <a:spLocks noGrp="1"/>
          </p:cNvSpPr>
          <p:nvPr>
            <p:ph type="title"/>
          </p:nvPr>
        </p:nvSpPr>
        <p:spPr/>
        <p:txBody>
          <a:bodyPr>
            <a:normAutofit/>
          </a:bodyPr>
          <a:lstStyle/>
          <a:p>
            <a:r>
              <a:rPr lang="en-US" sz="4300" dirty="0"/>
              <a:t>Gender and Climate Change: Training Handbook</a:t>
            </a:r>
          </a:p>
        </p:txBody>
      </p:sp>
      <p:sp>
        <p:nvSpPr>
          <p:cNvPr id="3" name="Content Placeholder 2">
            <a:extLst>
              <a:ext uri="{FF2B5EF4-FFF2-40B4-BE49-F238E27FC236}">
                <a16:creationId xmlns:a16="http://schemas.microsoft.com/office/drawing/2014/main" id="{B75BA140-DCF8-4E22-8127-8815A0B7E753}"/>
              </a:ext>
            </a:extLst>
          </p:cNvPr>
          <p:cNvSpPr>
            <a:spLocks noGrp="1"/>
          </p:cNvSpPr>
          <p:nvPr>
            <p:ph idx="1"/>
          </p:nvPr>
        </p:nvSpPr>
        <p:spPr>
          <a:xfrm>
            <a:off x="838200" y="1825625"/>
            <a:ext cx="10515600" cy="4351338"/>
          </a:xfrm>
        </p:spPr>
        <p:txBody>
          <a:bodyPr>
            <a:normAutofit/>
          </a:bodyPr>
          <a:lstStyle/>
          <a:p>
            <a:endParaRPr lang="sr-Latn-RS" dirty="0"/>
          </a:p>
          <a:p>
            <a:r>
              <a:rPr lang="en-US" dirty="0"/>
              <a:t>Basic concepts, gender roles and stereotypes</a:t>
            </a:r>
            <a:r>
              <a:rPr lang="sr-Latn-RS" dirty="0"/>
              <a:t>;</a:t>
            </a:r>
          </a:p>
          <a:p>
            <a:r>
              <a:rPr lang="en-US" dirty="0"/>
              <a:t>Key Gender Aspects of Climate Change</a:t>
            </a:r>
            <a:r>
              <a:rPr lang="sr-Latn-RS" dirty="0"/>
              <a:t>;</a:t>
            </a:r>
          </a:p>
          <a:p>
            <a:r>
              <a:rPr lang="en-US" dirty="0"/>
              <a:t>Legal and Strategic Framework</a:t>
            </a:r>
            <a:r>
              <a:rPr lang="sr-Latn-RS" dirty="0"/>
              <a:t>;</a:t>
            </a:r>
          </a:p>
          <a:p>
            <a:r>
              <a:rPr lang="en-US" dirty="0"/>
              <a:t>Introduction of the Gender Perspective in Policies and</a:t>
            </a:r>
            <a:r>
              <a:rPr lang="sr-Latn-RS" dirty="0"/>
              <a:t> </a:t>
            </a:r>
            <a:r>
              <a:rPr lang="en-US" dirty="0"/>
              <a:t>Programs</a:t>
            </a:r>
            <a:r>
              <a:rPr lang="sr-Latn-RS" dirty="0"/>
              <a:t>.</a:t>
            </a:r>
            <a:endParaRPr lang="en-US" dirty="0"/>
          </a:p>
        </p:txBody>
      </p:sp>
    </p:spTree>
    <p:extLst>
      <p:ext uri="{BB962C8B-B14F-4D97-AF65-F5344CB8AC3E}">
        <p14:creationId xmlns:p14="http://schemas.microsoft.com/office/powerpoint/2010/main" val="937235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06E5BF6-7EEA-4CD2-960D-3F8CDBE8C8E6}"/>
              </a:ext>
            </a:extLst>
          </p:cNvPr>
          <p:cNvPicPr>
            <a:picLocks noGrp="1" noChangeAspect="1"/>
          </p:cNvPicPr>
          <p:nvPr>
            <p:ph idx="1"/>
          </p:nvPr>
        </p:nvPicPr>
        <p:blipFill>
          <a:blip r:embed="rId2"/>
          <a:stretch>
            <a:fillRect/>
          </a:stretch>
        </p:blipFill>
        <p:spPr>
          <a:xfrm>
            <a:off x="-4748" y="457199"/>
            <a:ext cx="5132717" cy="6400801"/>
          </a:xfrm>
          <a:prstGeom prst="rect">
            <a:avLst/>
          </a:prstGeom>
        </p:spPr>
      </p:pic>
      <p:pic>
        <p:nvPicPr>
          <p:cNvPr id="6" name="Picture 5">
            <a:extLst>
              <a:ext uri="{FF2B5EF4-FFF2-40B4-BE49-F238E27FC236}">
                <a16:creationId xmlns:a16="http://schemas.microsoft.com/office/drawing/2014/main" id="{A29E7B27-6E26-4987-99D3-866DA5A8A778}"/>
              </a:ext>
            </a:extLst>
          </p:cNvPr>
          <p:cNvPicPr>
            <a:picLocks noChangeAspect="1"/>
          </p:cNvPicPr>
          <p:nvPr/>
        </p:nvPicPr>
        <p:blipFill>
          <a:blip r:embed="rId3"/>
          <a:stretch>
            <a:fillRect/>
          </a:stretch>
        </p:blipFill>
        <p:spPr>
          <a:xfrm>
            <a:off x="5127969" y="1371600"/>
            <a:ext cx="7064031" cy="4238854"/>
          </a:xfrm>
          <a:prstGeom prst="rect">
            <a:avLst/>
          </a:prstGeom>
        </p:spPr>
      </p:pic>
    </p:spTree>
    <p:extLst>
      <p:ext uri="{BB962C8B-B14F-4D97-AF65-F5344CB8AC3E}">
        <p14:creationId xmlns:p14="http://schemas.microsoft.com/office/powerpoint/2010/main" val="3513929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C8244-D824-43EB-8296-22BBB237F768}"/>
              </a:ext>
            </a:extLst>
          </p:cNvPr>
          <p:cNvSpPr>
            <a:spLocks noGrp="1"/>
          </p:cNvSpPr>
          <p:nvPr>
            <p:ph type="title"/>
          </p:nvPr>
        </p:nvSpPr>
        <p:spPr/>
        <p:txBody>
          <a:bodyPr/>
          <a:lstStyle/>
          <a:p>
            <a:r>
              <a:rPr lang="sr-Latn-RS" dirty="0"/>
              <a:t>Training evaluation</a:t>
            </a:r>
            <a:endParaRPr lang="en-US" dirty="0"/>
          </a:p>
        </p:txBody>
      </p:sp>
      <p:sp>
        <p:nvSpPr>
          <p:cNvPr id="3" name="Content Placeholder 2">
            <a:extLst>
              <a:ext uri="{FF2B5EF4-FFF2-40B4-BE49-F238E27FC236}">
                <a16:creationId xmlns:a16="http://schemas.microsoft.com/office/drawing/2014/main" id="{55B83E82-C348-4B80-903C-5F5B0040AE7D}"/>
              </a:ext>
            </a:extLst>
          </p:cNvPr>
          <p:cNvSpPr>
            <a:spLocks noGrp="1"/>
          </p:cNvSpPr>
          <p:nvPr>
            <p:ph idx="1"/>
          </p:nvPr>
        </p:nvSpPr>
        <p:spPr>
          <a:xfrm>
            <a:off x="1481667" y="1825625"/>
            <a:ext cx="10515600" cy="4351338"/>
          </a:xfrm>
        </p:spPr>
        <p:txBody>
          <a:bodyPr>
            <a:normAutofit fontScale="92500" lnSpcReduction="10000"/>
          </a:bodyPr>
          <a:lstStyle/>
          <a:p>
            <a:r>
              <a:rPr lang="sr-Latn-RS" dirty="0"/>
              <a:t>Interactive </a:t>
            </a:r>
            <a:r>
              <a:rPr lang="en-US" dirty="0"/>
              <a:t>approach, with a lot of open discussions, engagement and their involvement</a:t>
            </a:r>
            <a:r>
              <a:rPr lang="sr-Latn-RS" dirty="0"/>
              <a:t>;</a:t>
            </a:r>
          </a:p>
          <a:p>
            <a:r>
              <a:rPr lang="sr-Latn-RS" dirty="0"/>
              <a:t>T</a:t>
            </a:r>
            <a:r>
              <a:rPr lang="en-US" dirty="0"/>
              <a:t>he importance of concrete and practical examples and clear presentations, interaction, team work in small groups, new perspectives and approach</a:t>
            </a:r>
            <a:r>
              <a:rPr lang="sr-Latn-RS" dirty="0"/>
              <a:t>;</a:t>
            </a:r>
          </a:p>
          <a:p>
            <a:r>
              <a:rPr lang="en-US" dirty="0"/>
              <a:t>Regarding the content, participants liked the most the session on gender and public policies, gender mainstreaming and gender responsive budgeting.</a:t>
            </a:r>
          </a:p>
          <a:p>
            <a:r>
              <a:rPr lang="en-US" dirty="0"/>
              <a:t>In additional comments participants shared their impressions on the training as very good, “the best they have ever attended” and highlighted the need for additional trainings and support to work on the set goals.</a:t>
            </a:r>
          </a:p>
          <a:p>
            <a:endParaRPr lang="en-US" dirty="0"/>
          </a:p>
        </p:txBody>
      </p:sp>
    </p:spTree>
    <p:extLst>
      <p:ext uri="{BB962C8B-B14F-4D97-AF65-F5344CB8AC3E}">
        <p14:creationId xmlns:p14="http://schemas.microsoft.com/office/powerpoint/2010/main" val="287109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lnSpc>
                <a:spcPct val="105000"/>
              </a:lnSpc>
              <a:spcBef>
                <a:spcPts val="0"/>
              </a:spcBef>
            </a:pPr>
            <a:r>
              <a:rPr lang="sr-Latn-RS" dirty="0"/>
              <a:t>Thank you for your attention!</a:t>
            </a:r>
            <a:br>
              <a:rPr lang="sr-Latn-RS" dirty="0"/>
            </a:br>
            <a:r>
              <a:rPr lang="en-GB" sz="1800" dirty="0">
                <a:latin typeface="Calibri" panose="020F0502020204030204" pitchFamily="34" charset="0"/>
                <a:ea typeface="Times New Roman" panose="02020603050405020304" pitchFamily="18" charset="0"/>
                <a:cs typeface="Times New Roman" panose="02020603050405020304" pitchFamily="18" charset="0"/>
              </a:rPr>
              <a:t>Natalija Ostojic</a:t>
            </a:r>
            <a:br>
              <a:rPr lang="en-GB" sz="1800" dirty="0">
                <a:latin typeface="Calibri" panose="020F0502020204030204" pitchFamily="34" charset="0"/>
                <a:ea typeface="Times New Roman" panose="02020603050405020304" pitchFamily="18" charset="0"/>
                <a:cs typeface="Times New Roman" panose="02020603050405020304" pitchFamily="18" charset="0"/>
              </a:rPr>
            </a:br>
            <a:r>
              <a:rPr lang="en-GB" sz="1800" dirty="0">
                <a:latin typeface="Calibri" panose="020F0502020204030204" pitchFamily="34" charset="0"/>
                <a:ea typeface="Times New Roman" panose="02020603050405020304" pitchFamily="18" charset="0"/>
                <a:cs typeface="Times New Roman" panose="02020603050405020304" pitchFamily="18" charset="0"/>
              </a:rPr>
              <a:t>Gender Mainstreaming Associate</a:t>
            </a:r>
            <a:br>
              <a:rPr lang="en-GB" sz="1800" dirty="0">
                <a:latin typeface="Calibri" panose="020F0502020204030204" pitchFamily="34" charset="0"/>
                <a:ea typeface="Times New Roman" panose="02020603050405020304" pitchFamily="18" charset="0"/>
                <a:cs typeface="Times New Roman" panose="02020603050405020304" pitchFamily="18" charset="0"/>
              </a:rPr>
            </a:br>
            <a:r>
              <a:rPr lang="en-GB" sz="18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3"/>
              </a:rPr>
              <a:t>UN Women</a:t>
            </a:r>
            <a:br>
              <a:rPr lang="en-GB" sz="1800" dirty="0">
                <a:latin typeface="Calibri" panose="020F0502020204030204" pitchFamily="34" charset="0"/>
                <a:ea typeface="Times New Roman" panose="02020603050405020304" pitchFamily="18" charset="0"/>
                <a:cs typeface="Times New Roman" panose="02020603050405020304" pitchFamily="18" charset="0"/>
              </a:rPr>
            </a:br>
            <a:r>
              <a:rPr lang="en-GB" sz="1800" dirty="0">
                <a:latin typeface="Calibri" panose="020F0502020204030204" pitchFamily="34" charset="0"/>
                <a:ea typeface="Times New Roman" panose="02020603050405020304" pitchFamily="18" charset="0"/>
                <a:cs typeface="Times New Roman" panose="02020603050405020304" pitchFamily="18" charset="0"/>
              </a:rPr>
              <a:t>Email: </a:t>
            </a:r>
            <a:r>
              <a:rPr lang="en-GB" sz="18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4"/>
              </a:rPr>
              <a:t>natalija.ostojic@unwomen.org</a:t>
            </a:r>
            <a:br>
              <a:rPr lang="en-US" dirty="0"/>
            </a:br>
            <a:br>
              <a:rPr lang="sr-Latn-RS" sz="1300" dirty="0"/>
            </a:br>
            <a:endParaRPr lang="en-US" sz="1300" dirty="0"/>
          </a:p>
        </p:txBody>
      </p:sp>
      <p:pic>
        <p:nvPicPr>
          <p:cNvPr id="6" name="Picture 5">
            <a:extLst>
              <a:ext uri="{FF2B5EF4-FFF2-40B4-BE49-F238E27FC236}">
                <a16:creationId xmlns:a16="http://schemas.microsoft.com/office/drawing/2014/main" id="{53BEC16A-B1A7-4FE0-97FF-93FD6D016BF3}"/>
              </a:ext>
            </a:extLst>
          </p:cNvPr>
          <p:cNvPicPr>
            <a:picLocks noChangeAspect="1"/>
          </p:cNvPicPr>
          <p:nvPr/>
        </p:nvPicPr>
        <p:blipFill>
          <a:blip r:embed="rId5"/>
          <a:stretch>
            <a:fillRect/>
          </a:stretch>
        </p:blipFill>
        <p:spPr>
          <a:xfrm>
            <a:off x="4970937" y="4562475"/>
            <a:ext cx="2237426" cy="914479"/>
          </a:xfrm>
          <a:prstGeom prst="rect">
            <a:avLst/>
          </a:prstGeom>
        </p:spPr>
      </p:pic>
      <p:sp>
        <p:nvSpPr>
          <p:cNvPr id="3" name="Rectangle 10">
            <a:extLst>
              <a:ext uri="{FF2B5EF4-FFF2-40B4-BE49-F238E27FC236}">
                <a16:creationId xmlns:a16="http://schemas.microsoft.com/office/drawing/2014/main" id="{8721CB5A-AA1C-424F-8B79-66ECA786C390}"/>
              </a:ext>
            </a:extLst>
          </p:cNvPr>
          <p:cNvSpPr>
            <a:spLocks noChangeArrowheads="1"/>
          </p:cNvSpPr>
          <p:nvPr/>
        </p:nvSpPr>
        <p:spPr bwMode="auto">
          <a:xfrm>
            <a:off x="3397656" y="41052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447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Gender Equality and Climate Change</a:t>
            </a:r>
            <a:r>
              <a:rPr lang="en-US" dirty="0"/>
              <a:t>? </a:t>
            </a:r>
          </a:p>
        </p:txBody>
      </p:sp>
      <p:sp>
        <p:nvSpPr>
          <p:cNvPr id="3" name="Content Placeholder 2"/>
          <p:cNvSpPr>
            <a:spLocks noGrp="1"/>
          </p:cNvSpPr>
          <p:nvPr>
            <p:ph idx="1"/>
          </p:nvPr>
        </p:nvSpPr>
        <p:spPr/>
        <p:txBody>
          <a:bodyPr>
            <a:normAutofit/>
          </a:bodyPr>
          <a:lstStyle/>
          <a:p>
            <a:pPr>
              <a:buFont typeface="Symbol" panose="05050102010706020507" pitchFamily="18" charset="2"/>
              <a:buChar char=""/>
            </a:pPr>
            <a:r>
              <a:rPr lang="en-US" dirty="0"/>
              <a:t>Gender roles and other identities affect our </a:t>
            </a:r>
            <a:r>
              <a:rPr lang="en-US" dirty="0" err="1"/>
              <a:t>vuknerability</a:t>
            </a:r>
            <a:r>
              <a:rPr lang="en-US" dirty="0"/>
              <a:t> to climate change </a:t>
            </a:r>
            <a:r>
              <a:rPr lang="en-US" dirty="0" err="1"/>
              <a:t>consequneces</a:t>
            </a:r>
            <a:r>
              <a:rPr lang="en-US" dirty="0"/>
              <a:t> (be it physical, health, economical or social ones). </a:t>
            </a:r>
          </a:p>
          <a:p>
            <a:pPr>
              <a:buFont typeface="Symbol" panose="05050102010706020507" pitchFamily="18" charset="2"/>
              <a:buChar char=""/>
            </a:pPr>
            <a:r>
              <a:rPr lang="sr-Latn-RS" dirty="0"/>
              <a:t>Climate change as </a:t>
            </a:r>
            <a:r>
              <a:rPr lang="en-US" dirty="0"/>
              <a:t>a threat to human rights and equalities particularly gender equality</a:t>
            </a:r>
            <a:r>
              <a:rPr lang="sr-Latn-RS" dirty="0"/>
              <a:t>.</a:t>
            </a:r>
          </a:p>
          <a:p>
            <a:pPr>
              <a:buFont typeface="Symbol" panose="05050102010706020507" pitchFamily="18" charset="2"/>
              <a:buChar char=""/>
            </a:pPr>
            <a:r>
              <a:rPr lang="sr-Latn-RS" dirty="0"/>
              <a:t>A</a:t>
            </a:r>
            <a:r>
              <a:rPr lang="en-US" dirty="0"/>
              <a:t> framework of activities to support the work of the Ministry of Environmental Protection on the gender mainstreaming of climate smart actions</a:t>
            </a:r>
            <a:r>
              <a:rPr lang="sr-Latn-RS" dirty="0"/>
              <a:t>.</a:t>
            </a:r>
          </a:p>
        </p:txBody>
      </p:sp>
    </p:spTree>
    <p:extLst>
      <p:ext uri="{BB962C8B-B14F-4D97-AF65-F5344CB8AC3E}">
        <p14:creationId xmlns:p14="http://schemas.microsoft.com/office/powerpoint/2010/main" val="2073845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Gender Aspects of Climate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11053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Arrow: Left-Right 2">
            <a:extLst>
              <a:ext uri="{FF2B5EF4-FFF2-40B4-BE49-F238E27FC236}">
                <a16:creationId xmlns:a16="http://schemas.microsoft.com/office/drawing/2014/main" id="{14659C2A-AED5-4313-91AA-DF5056C85547}"/>
              </a:ext>
            </a:extLst>
          </p:cNvPr>
          <p:cNvSpPr/>
          <p:nvPr/>
        </p:nvSpPr>
        <p:spPr>
          <a:xfrm>
            <a:off x="2260600" y="5198533"/>
            <a:ext cx="7670800" cy="1473200"/>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r-Latn-RS" b="1" dirty="0"/>
              <a:t>WOMEN AS AGENTS OF CHANGE</a:t>
            </a:r>
            <a:endParaRPr lang="en-US" b="1" dirty="0"/>
          </a:p>
        </p:txBody>
      </p:sp>
    </p:spTree>
    <p:extLst>
      <p:ext uri="{BB962C8B-B14F-4D97-AF65-F5344CB8AC3E}">
        <p14:creationId xmlns:p14="http://schemas.microsoft.com/office/powerpoint/2010/main" val="199917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Therefore...</a:t>
            </a:r>
            <a:endParaRPr lang="en-US" dirty="0"/>
          </a:p>
        </p:txBody>
      </p:sp>
      <p:sp>
        <p:nvSpPr>
          <p:cNvPr id="3" name="Content Placeholder 2"/>
          <p:cNvSpPr>
            <a:spLocks noGrp="1"/>
          </p:cNvSpPr>
          <p:nvPr>
            <p:ph idx="1"/>
          </p:nvPr>
        </p:nvSpPr>
        <p:spPr/>
        <p:txBody>
          <a:bodyPr/>
          <a:lstStyle/>
          <a:p>
            <a:pPr marL="0" indent="0">
              <a:buNone/>
            </a:pPr>
            <a:r>
              <a:rPr lang="sr-Latn-RS" dirty="0"/>
              <a:t>UNFCCC Decision 3/CP23 on Establishing Gender Action Plan</a:t>
            </a:r>
            <a:r>
              <a:rPr lang="en-US" dirty="0"/>
              <a:t> </a:t>
            </a:r>
          </a:p>
          <a:p>
            <a:pPr marL="0" indent="0">
              <a:buNone/>
            </a:pPr>
            <a:endParaRPr lang="en-US" dirty="0"/>
          </a:p>
        </p:txBody>
      </p:sp>
      <p:sp>
        <p:nvSpPr>
          <p:cNvPr id="4" name="Cloud 3"/>
          <p:cNvSpPr/>
          <p:nvPr/>
        </p:nvSpPr>
        <p:spPr>
          <a:xfrm>
            <a:off x="2296160" y="2929467"/>
            <a:ext cx="6949440" cy="3247496"/>
          </a:xfrm>
          <a:prstGeom prst="cloud">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b="1" dirty="0"/>
              <a:t>Inclusion of women in decision making</a:t>
            </a:r>
          </a:p>
          <a:p>
            <a:pPr algn="ctr"/>
            <a:r>
              <a:rPr lang="sr-Latn-RS" b="1" dirty="0"/>
              <a:t>Gender seggregated i</a:t>
            </a:r>
            <a:r>
              <a:rPr lang="en-US" b="1" dirty="0"/>
              <a:t>ndicators</a:t>
            </a:r>
          </a:p>
          <a:p>
            <a:pPr algn="ctr"/>
            <a:r>
              <a:rPr lang="en-US" b="1" dirty="0"/>
              <a:t>Gender analysis of actions, measures and policies</a:t>
            </a:r>
          </a:p>
          <a:p>
            <a:pPr algn="ctr"/>
            <a:r>
              <a:rPr lang="en-US" b="1" dirty="0"/>
              <a:t>Gender respon</a:t>
            </a:r>
            <a:r>
              <a:rPr lang="sr-Latn-RS" b="1" dirty="0"/>
              <a:t>sive</a:t>
            </a:r>
            <a:r>
              <a:rPr lang="en-US" b="1" dirty="0"/>
              <a:t> budgeting</a:t>
            </a:r>
          </a:p>
          <a:p>
            <a:pPr algn="ctr"/>
            <a:r>
              <a:rPr lang="en-US" b="1" dirty="0"/>
              <a:t>Gender Sensitive Reporting</a:t>
            </a:r>
          </a:p>
        </p:txBody>
      </p:sp>
    </p:spTree>
    <p:extLst>
      <p:ext uri="{BB962C8B-B14F-4D97-AF65-F5344CB8AC3E}">
        <p14:creationId xmlns:p14="http://schemas.microsoft.com/office/powerpoint/2010/main" val="1953600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UN WOMEN Advisory Services</a:t>
            </a:r>
            <a:endParaRPr lang="en-US" dirty="0"/>
          </a:p>
        </p:txBody>
      </p:sp>
      <p:sp>
        <p:nvSpPr>
          <p:cNvPr id="3" name="Content Placeholder 2"/>
          <p:cNvSpPr>
            <a:spLocks noGrp="1"/>
          </p:cNvSpPr>
          <p:nvPr>
            <p:ph idx="1"/>
          </p:nvPr>
        </p:nvSpPr>
        <p:spPr/>
        <p:txBody>
          <a:bodyPr/>
          <a:lstStyle/>
          <a:p>
            <a:pPr marL="0" indent="0">
              <a:buNone/>
            </a:pPr>
            <a:endParaRPr lang="sr-Latn-RS" dirty="0"/>
          </a:p>
          <a:p>
            <a:pPr marL="0" indent="0">
              <a:buNone/>
            </a:pPr>
            <a:r>
              <a:rPr lang="sr-Latn-RS" dirty="0"/>
              <a:t>E</a:t>
            </a:r>
            <a:r>
              <a:rPr lang="en-US" dirty="0" err="1"/>
              <a:t>nsuring</a:t>
            </a:r>
            <a:r>
              <a:rPr lang="en-US" dirty="0"/>
              <a:t> gender mainstreaming of the processes and results of the two CSUD Challenges – Open Data and Innovation Challenge</a:t>
            </a:r>
            <a:r>
              <a:rPr lang="sr-Latn-RS" dirty="0"/>
              <a:t> through:</a:t>
            </a:r>
          </a:p>
          <a:p>
            <a:pPr>
              <a:buFont typeface="Symbol" panose="05050102010706020507" pitchFamily="18" charset="2"/>
              <a:buChar char=""/>
            </a:pPr>
            <a:r>
              <a:rPr lang="sr-Latn-RS" dirty="0"/>
              <a:t>I</a:t>
            </a:r>
            <a:r>
              <a:rPr lang="en-US" dirty="0" err="1"/>
              <a:t>ncreasing</a:t>
            </a:r>
            <a:r>
              <a:rPr lang="en-US" dirty="0"/>
              <a:t> the knowledge and skills of civil servants, representatives of NGOs and community groups to incorporate gender considerations into both challenges</a:t>
            </a:r>
            <a:r>
              <a:rPr lang="sr-Latn-RS" dirty="0"/>
              <a:t>;</a:t>
            </a:r>
            <a:r>
              <a:rPr lang="en-US" dirty="0"/>
              <a:t> and </a:t>
            </a:r>
            <a:endParaRPr lang="sr-Latn-RS" dirty="0"/>
          </a:p>
          <a:p>
            <a:pPr>
              <a:buFont typeface="Symbol" panose="05050102010706020507" pitchFamily="18" charset="2"/>
              <a:buChar char=""/>
            </a:pPr>
            <a:r>
              <a:rPr lang="en-US" dirty="0"/>
              <a:t>through reflecting differentiated impact of proposed actions to men and women.</a:t>
            </a:r>
          </a:p>
        </p:txBody>
      </p:sp>
    </p:spTree>
    <p:extLst>
      <p:ext uri="{BB962C8B-B14F-4D97-AF65-F5344CB8AC3E}">
        <p14:creationId xmlns:p14="http://schemas.microsoft.com/office/powerpoint/2010/main" val="57308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UN WOMEN Advisory Services, cont.</a:t>
            </a:r>
            <a:endParaRPr lang="en-US" dirty="0"/>
          </a:p>
        </p:txBody>
      </p:sp>
      <p:sp>
        <p:nvSpPr>
          <p:cNvPr id="3" name="Content Placeholder 2"/>
          <p:cNvSpPr>
            <a:spLocks noGrp="1"/>
          </p:cNvSpPr>
          <p:nvPr>
            <p:ph sz="half" idx="1"/>
          </p:nvPr>
        </p:nvSpPr>
        <p:spPr>
          <a:xfrm>
            <a:off x="1214437" y="1690688"/>
            <a:ext cx="5181600" cy="4351338"/>
          </a:xfrm>
        </p:spPr>
        <p:txBody>
          <a:bodyPr>
            <a:normAutofit fontScale="92500" lnSpcReduction="20000"/>
          </a:bodyPr>
          <a:lstStyle/>
          <a:p>
            <a:pPr marL="0" indent="0">
              <a:buNone/>
            </a:pPr>
            <a:endParaRPr lang="sr-Latn-RS" dirty="0"/>
          </a:p>
          <a:p>
            <a:pPr marL="0" indent="0">
              <a:buNone/>
            </a:pPr>
            <a:r>
              <a:rPr lang="sr-Latn-RS" dirty="0"/>
              <a:t>D</a:t>
            </a:r>
            <a:r>
              <a:rPr lang="en-US" dirty="0"/>
              <a:t>evelopment of gender-sensitive criteria through the elaboration of two documents</a:t>
            </a:r>
            <a:r>
              <a:rPr lang="sr-Latn-RS" dirty="0"/>
              <a:t>:</a:t>
            </a:r>
          </a:p>
          <a:p>
            <a:pPr marL="571500" indent="-571500">
              <a:buAutoNum type="romanLcParenR"/>
            </a:pPr>
            <a:r>
              <a:rPr lang="en-US" dirty="0"/>
              <a:t>Frequently Asked Questions: </a:t>
            </a:r>
            <a:r>
              <a:rPr lang="en-GB" dirty="0"/>
              <a:t>Gender Equality and Climate Change</a:t>
            </a:r>
            <a:r>
              <a:rPr lang="sr-Latn-RS" dirty="0"/>
              <a:t>;</a:t>
            </a:r>
          </a:p>
          <a:p>
            <a:pPr marL="571500" indent="-571500">
              <a:buAutoNum type="romanLcParenR"/>
            </a:pPr>
            <a:r>
              <a:rPr lang="en-GB" dirty="0"/>
              <a:t>Gender Annex to the set of application documents within the Innovation Challenge for Mature Project Ideas – Analysis of Project Impact on Local Communities, Women and Men</a:t>
            </a:r>
            <a:endParaRPr lang="en-US" dirty="0"/>
          </a:p>
        </p:txBody>
      </p:sp>
      <p:pic>
        <p:nvPicPr>
          <p:cNvPr id="5" name="Content Placeholder 4">
            <a:extLst>
              <a:ext uri="{FF2B5EF4-FFF2-40B4-BE49-F238E27FC236}">
                <a16:creationId xmlns:a16="http://schemas.microsoft.com/office/drawing/2014/main" id="{9FC8963C-A586-4150-9294-BC7E25C3BCEF}"/>
              </a:ext>
            </a:extLst>
          </p:cNvPr>
          <p:cNvPicPr>
            <a:picLocks noGrp="1" noChangeAspect="1"/>
          </p:cNvPicPr>
          <p:nvPr>
            <p:ph sz="half" idx="2"/>
          </p:nvPr>
        </p:nvPicPr>
        <p:blipFill>
          <a:blip r:embed="rId2"/>
          <a:stretch>
            <a:fillRect/>
          </a:stretch>
        </p:blipFill>
        <p:spPr>
          <a:xfrm>
            <a:off x="6396037" y="2041808"/>
            <a:ext cx="5181600" cy="3607311"/>
          </a:xfrm>
          <a:prstGeom prst="rect">
            <a:avLst/>
          </a:prstGeom>
        </p:spPr>
      </p:pic>
    </p:spTree>
    <p:extLst>
      <p:ext uri="{BB962C8B-B14F-4D97-AF65-F5344CB8AC3E}">
        <p14:creationId xmlns:p14="http://schemas.microsoft.com/office/powerpoint/2010/main" val="1539287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sr-Latn-CS" dirty="0"/>
              <a:t>Outreach Campaign</a:t>
            </a:r>
            <a:endParaRPr lang="en-US" dirty="0"/>
          </a:p>
        </p:txBody>
      </p:sp>
      <p:sp>
        <p:nvSpPr>
          <p:cNvPr id="55299" name="Rectangle 3"/>
          <p:cNvSpPr>
            <a:spLocks noGrp="1" noChangeArrowheads="1"/>
          </p:cNvSpPr>
          <p:nvPr>
            <p:ph sz="half" idx="1"/>
          </p:nvPr>
        </p:nvSpPr>
        <p:spPr/>
        <p:txBody>
          <a:bodyPr/>
          <a:lstStyle/>
          <a:p>
            <a:pPr>
              <a:lnSpc>
                <a:spcPct val="80000"/>
              </a:lnSpc>
              <a:buFontTx/>
              <a:buNone/>
            </a:pPr>
            <a:r>
              <a:rPr lang="sr-Latn-RS" dirty="0"/>
              <a:t>Organized total total 9+1 outreach events:</a:t>
            </a:r>
          </a:p>
          <a:p>
            <a:pPr lvl="1">
              <a:lnSpc>
                <a:spcPct val="80000"/>
              </a:lnSpc>
              <a:buFont typeface="Symbol" panose="05050102010706020507" pitchFamily="18" charset="2"/>
              <a:buChar char=""/>
            </a:pPr>
            <a:r>
              <a:rPr lang="en-US" dirty="0"/>
              <a:t>Inaugural conference</a:t>
            </a:r>
            <a:r>
              <a:rPr lang="sr-Latn-RS" dirty="0"/>
              <a:t> </a:t>
            </a:r>
            <a:r>
              <a:rPr lang="en-US" dirty="0"/>
              <a:t>followed by networking event held</a:t>
            </a:r>
            <a:r>
              <a:rPr lang="sr-Latn-RS" dirty="0"/>
              <a:t> </a:t>
            </a:r>
            <a:r>
              <a:rPr lang="en-US" dirty="0"/>
              <a:t>in the</a:t>
            </a:r>
            <a:r>
              <a:rPr lang="sr-Latn-RS" dirty="0"/>
              <a:t> </a:t>
            </a:r>
            <a:r>
              <a:rPr lang="en-US" dirty="0"/>
              <a:t>Belgrade City Assembly</a:t>
            </a:r>
            <a:r>
              <a:rPr lang="sr-Latn-RS" dirty="0"/>
              <a:t>;</a:t>
            </a:r>
          </a:p>
          <a:p>
            <a:pPr lvl="1">
              <a:lnSpc>
                <a:spcPct val="80000"/>
              </a:lnSpc>
              <a:buFont typeface="Symbol" panose="05050102010706020507" pitchFamily="18" charset="2"/>
              <a:buChar char=""/>
            </a:pPr>
            <a:r>
              <a:rPr lang="en-US" dirty="0"/>
              <a:t>Five Forums held in four regions of Serbia</a:t>
            </a:r>
            <a:r>
              <a:rPr lang="sr-Latn-RS" dirty="0"/>
              <a:t>;</a:t>
            </a:r>
          </a:p>
          <a:p>
            <a:pPr lvl="1">
              <a:lnSpc>
                <a:spcPct val="80000"/>
              </a:lnSpc>
              <a:buFont typeface="Symbol" panose="05050102010706020507" pitchFamily="18" charset="2"/>
              <a:buChar char=""/>
            </a:pPr>
            <a:r>
              <a:rPr lang="en-US" dirty="0"/>
              <a:t>Two specific mentoring sessions</a:t>
            </a:r>
            <a:r>
              <a:rPr lang="sr-Latn-RS" dirty="0"/>
              <a:t>;</a:t>
            </a:r>
          </a:p>
          <a:p>
            <a:pPr lvl="1">
              <a:lnSpc>
                <a:spcPct val="80000"/>
              </a:lnSpc>
              <a:buFont typeface="Symbol" panose="05050102010706020507" pitchFamily="18" charset="2"/>
              <a:buChar char=""/>
            </a:pPr>
            <a:r>
              <a:rPr lang="en-US" dirty="0"/>
              <a:t>Two general public advocacy events</a:t>
            </a:r>
            <a:r>
              <a:rPr lang="sr-Latn-RS" dirty="0"/>
              <a:t>.</a:t>
            </a:r>
          </a:p>
          <a:p>
            <a:pPr>
              <a:lnSpc>
                <a:spcPct val="80000"/>
              </a:lnSpc>
              <a:buFontTx/>
              <a:buNone/>
            </a:pPr>
            <a:endParaRPr lang="en-US" dirty="0"/>
          </a:p>
        </p:txBody>
      </p:sp>
      <p:pic>
        <p:nvPicPr>
          <p:cNvPr id="3" name="Content Placeholder 2">
            <a:extLst>
              <a:ext uri="{FF2B5EF4-FFF2-40B4-BE49-F238E27FC236}">
                <a16:creationId xmlns:a16="http://schemas.microsoft.com/office/drawing/2014/main" id="{75312328-5D9B-4DC0-9016-19752AD8C3A9}"/>
              </a:ext>
            </a:extLst>
          </p:cNvPr>
          <p:cNvPicPr>
            <a:picLocks noGrp="1" noChangeAspect="1"/>
          </p:cNvPicPr>
          <p:nvPr>
            <p:ph sz="half" idx="2"/>
          </p:nvPr>
        </p:nvPicPr>
        <p:blipFill>
          <a:blip r:embed="rId2"/>
          <a:stretch>
            <a:fillRect/>
          </a:stretch>
        </p:blipFill>
        <p:spPr>
          <a:xfrm>
            <a:off x="6096000" y="1525159"/>
            <a:ext cx="6019800" cy="4409096"/>
          </a:xfrm>
          <a:prstGeom prst="rect">
            <a:avLst/>
          </a:prstGeom>
        </p:spPr>
      </p:pic>
    </p:spTree>
    <p:extLst>
      <p:ext uri="{BB962C8B-B14F-4D97-AF65-F5344CB8AC3E}">
        <p14:creationId xmlns:p14="http://schemas.microsoft.com/office/powerpoint/2010/main" val="181726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Mentoring Support</a:t>
            </a:r>
            <a:endParaRPr lang="en-US" dirty="0"/>
          </a:p>
        </p:txBody>
      </p:sp>
      <p:sp>
        <p:nvSpPr>
          <p:cNvPr id="3" name="Content Placeholder 2"/>
          <p:cNvSpPr>
            <a:spLocks noGrp="1"/>
          </p:cNvSpPr>
          <p:nvPr>
            <p:ph idx="1"/>
          </p:nvPr>
        </p:nvSpPr>
        <p:spPr>
          <a:xfrm>
            <a:off x="1676400" y="1825625"/>
            <a:ext cx="10515600" cy="4351338"/>
          </a:xfrm>
        </p:spPr>
        <p:txBody>
          <a:bodyPr>
            <a:normAutofit fontScale="92500" lnSpcReduction="20000"/>
          </a:bodyPr>
          <a:lstStyle/>
          <a:p>
            <a:endParaRPr lang="sr-Latn-RS" dirty="0"/>
          </a:p>
          <a:p>
            <a:pPr>
              <a:buFont typeface="Symbol" panose="05050102010706020507" pitchFamily="18" charset="2"/>
              <a:buChar char=""/>
            </a:pPr>
            <a:r>
              <a:rPr lang="sr-Latn-RS" dirty="0"/>
              <a:t>The initial expert analysis with set of recommendations for gender mainstreaming;</a:t>
            </a:r>
          </a:p>
          <a:p>
            <a:pPr>
              <a:buFont typeface="Symbol" panose="05050102010706020507" pitchFamily="18" charset="2"/>
              <a:buChar char=""/>
            </a:pPr>
            <a:r>
              <a:rPr lang="sr-Latn-RS" dirty="0"/>
              <a:t>S</a:t>
            </a:r>
            <a:r>
              <a:rPr lang="en-US" dirty="0"/>
              <a:t>ectoral analysis and recommendations </a:t>
            </a:r>
            <a:r>
              <a:rPr lang="sr-Latn-RS" dirty="0"/>
              <a:t>(</a:t>
            </a:r>
            <a:r>
              <a:rPr lang="en-US" dirty="0"/>
              <a:t>energy-related projects, waste-related projects, green-space related projects, and urban-mobility related projects</a:t>
            </a:r>
            <a:r>
              <a:rPr lang="sr-Latn-RS" dirty="0"/>
              <a:t>);</a:t>
            </a:r>
          </a:p>
          <a:p>
            <a:pPr>
              <a:buFont typeface="Symbol" panose="05050102010706020507" pitchFamily="18" charset="2"/>
              <a:buChar char=""/>
            </a:pPr>
            <a:r>
              <a:rPr lang="en-US" dirty="0"/>
              <a:t>Final report: Five Case Studies</a:t>
            </a:r>
            <a:r>
              <a:rPr lang="sr-Latn-RS" dirty="0"/>
              <a:t>.</a:t>
            </a:r>
          </a:p>
          <a:p>
            <a:pPr>
              <a:buFont typeface="Symbol" panose="05050102010706020507" pitchFamily="18" charset="2"/>
              <a:buChar char=""/>
            </a:pPr>
            <a:r>
              <a:rPr lang="sr-Latn-RS" dirty="0"/>
              <a:t>E</a:t>
            </a:r>
            <a:r>
              <a:rPr lang="en-GB" dirty="0"/>
              <a:t>nsuring that the Ministry has a clear overview of existing practices of mainstreaming gender into climate policies, plans and actions and that it shall lead to the proposal of a set of recommendations for further improvement of the Ministry’s work in the area, including for the UNFCCC reporting purposes (in line with respectful Decisions of the UNFCCC CoP23).</a:t>
            </a:r>
            <a:endParaRPr lang="en-US" dirty="0"/>
          </a:p>
        </p:txBody>
      </p:sp>
    </p:spTree>
    <p:extLst>
      <p:ext uri="{BB962C8B-B14F-4D97-AF65-F5344CB8AC3E}">
        <p14:creationId xmlns:p14="http://schemas.microsoft.com/office/powerpoint/2010/main" val="442322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sr-Latn-CS" dirty="0"/>
              <a:t>Capacity Building</a:t>
            </a:r>
            <a:endParaRPr lang="en-US" dirty="0"/>
          </a:p>
        </p:txBody>
      </p:sp>
      <p:sp>
        <p:nvSpPr>
          <p:cNvPr id="55299" name="Rectangle 3"/>
          <p:cNvSpPr>
            <a:spLocks noGrp="1" noChangeArrowheads="1"/>
          </p:cNvSpPr>
          <p:nvPr>
            <p:ph sz="half" idx="1"/>
          </p:nvPr>
        </p:nvSpPr>
        <p:spPr>
          <a:xfrm>
            <a:off x="1185333" y="1772180"/>
            <a:ext cx="5181600" cy="4351338"/>
          </a:xfrm>
        </p:spPr>
        <p:txBody>
          <a:bodyPr/>
          <a:lstStyle/>
          <a:p>
            <a:pPr>
              <a:lnSpc>
                <a:spcPct val="80000"/>
              </a:lnSpc>
              <a:buFontTx/>
              <a:buNone/>
            </a:pPr>
            <a:r>
              <a:rPr lang="sr-Latn-RS" dirty="0"/>
              <a:t>   </a:t>
            </a:r>
          </a:p>
          <a:p>
            <a:pPr>
              <a:lnSpc>
                <a:spcPct val="80000"/>
              </a:lnSpc>
              <a:buFontTx/>
              <a:buNone/>
            </a:pPr>
            <a:r>
              <a:rPr lang="sr-Latn-RS" dirty="0"/>
              <a:t>   I</a:t>
            </a:r>
            <a:r>
              <a:rPr lang="en-US" dirty="0"/>
              <a:t>ncreas</a:t>
            </a:r>
            <a:r>
              <a:rPr lang="sr-Latn-RS" dirty="0"/>
              <a:t>ing</a:t>
            </a:r>
            <a:r>
              <a:rPr lang="en-US" dirty="0"/>
              <a:t> the capacities of the</a:t>
            </a:r>
            <a:r>
              <a:rPr lang="sr-Latn-RS" dirty="0"/>
              <a:t> </a:t>
            </a:r>
            <a:r>
              <a:rPr lang="en-US" dirty="0"/>
              <a:t>civil servants and national and municipal gender equality mechanisms on the gender dimension of the climate change resilience and adaptation through developing curricula on gender and climate change and organization of a training</a:t>
            </a:r>
            <a:r>
              <a:rPr lang="sr-Latn-RS" dirty="0"/>
              <a:t>.</a:t>
            </a:r>
            <a:endParaRPr lang="en-US" dirty="0"/>
          </a:p>
        </p:txBody>
      </p:sp>
      <p:pic>
        <p:nvPicPr>
          <p:cNvPr id="6" name="Content Placeholder 5">
            <a:extLst>
              <a:ext uri="{FF2B5EF4-FFF2-40B4-BE49-F238E27FC236}">
                <a16:creationId xmlns:a16="http://schemas.microsoft.com/office/drawing/2014/main" id="{7132212D-8463-460B-AFBC-B207FA4FE4E5}"/>
              </a:ext>
            </a:extLst>
          </p:cNvPr>
          <p:cNvPicPr>
            <a:picLocks noGrp="1" noChangeAspect="1"/>
          </p:cNvPicPr>
          <p:nvPr>
            <p:ph sz="half" idx="2"/>
          </p:nvPr>
        </p:nvPicPr>
        <p:blipFill>
          <a:blip r:embed="rId2"/>
          <a:stretch>
            <a:fillRect/>
          </a:stretch>
        </p:blipFill>
        <p:spPr>
          <a:xfrm>
            <a:off x="7083959" y="1291090"/>
            <a:ext cx="3922708" cy="4885873"/>
          </a:xfrm>
          <a:prstGeom prst="rect">
            <a:avLst/>
          </a:prstGeom>
        </p:spPr>
      </p:pic>
    </p:spTree>
    <p:extLst>
      <p:ext uri="{BB962C8B-B14F-4D97-AF65-F5344CB8AC3E}">
        <p14:creationId xmlns:p14="http://schemas.microsoft.com/office/powerpoint/2010/main" val="1568938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EB397191940B4897E33930BB05766B" ma:contentTypeVersion="6" ma:contentTypeDescription="Create a new document." ma:contentTypeScope="" ma:versionID="bdbf040d5293b71d766491707782ad47">
  <xsd:schema xmlns:xsd="http://www.w3.org/2001/XMLSchema" xmlns:xs="http://www.w3.org/2001/XMLSchema" xmlns:p="http://schemas.microsoft.com/office/2006/metadata/properties" xmlns:ns2="4a418d53-3b9e-4dd2-a63f-8481b6a7d558" targetNamespace="http://schemas.microsoft.com/office/2006/metadata/properties" ma:root="true" ma:fieldsID="e50cbe4273c09e0c5e665a1637005da6" ns2:_="">
    <xsd:import namespace="4a418d53-3b9e-4dd2-a63f-8481b6a7d5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418d53-3b9e-4dd2-a63f-8481b6a7d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95B6C4-AA42-468C-ABAD-56657303EB55}"/>
</file>

<file path=customXml/itemProps2.xml><?xml version="1.0" encoding="utf-8"?>
<ds:datastoreItem xmlns:ds="http://schemas.openxmlformats.org/officeDocument/2006/customXml" ds:itemID="{1ADAFDE0-2F3F-4841-B999-D5731D917447}"/>
</file>

<file path=customXml/itemProps3.xml><?xml version="1.0" encoding="utf-8"?>
<ds:datastoreItem xmlns:ds="http://schemas.openxmlformats.org/officeDocument/2006/customXml" ds:itemID="{9C0CBAF6-1796-4535-9C5D-B96B66431014}"/>
</file>

<file path=docProps/app.xml><?xml version="1.0" encoding="utf-8"?>
<Properties xmlns="http://schemas.openxmlformats.org/officeDocument/2006/extended-properties" xmlns:vt="http://schemas.openxmlformats.org/officeDocument/2006/docPropsVTypes">
  <Template>Retrospect</Template>
  <TotalTime>1605</TotalTime>
  <Words>853</Words>
  <Application>Microsoft Office PowerPoint</Application>
  <PresentationFormat>Widescreen</PresentationFormat>
  <Paragraphs>72</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Symbol</vt:lpstr>
      <vt:lpstr>Times New Roman</vt:lpstr>
      <vt:lpstr>Wingdings</vt:lpstr>
      <vt:lpstr>Office Theme</vt:lpstr>
      <vt:lpstr>Gender Advisory Support to CSUD Project</vt:lpstr>
      <vt:lpstr>Gender Equality and Climate Change? </vt:lpstr>
      <vt:lpstr>Gender Aspects of Climate Change</vt:lpstr>
      <vt:lpstr>Therefore...</vt:lpstr>
      <vt:lpstr>UN WOMEN Advisory Services</vt:lpstr>
      <vt:lpstr>UN WOMEN Advisory Services, cont.</vt:lpstr>
      <vt:lpstr>Outreach Campaign</vt:lpstr>
      <vt:lpstr>Mentoring Support</vt:lpstr>
      <vt:lpstr>Capacity Building</vt:lpstr>
      <vt:lpstr>Capacity Building, cont.</vt:lpstr>
      <vt:lpstr>PowerPoint Presentation</vt:lpstr>
      <vt:lpstr>Gender and Climate Change: Training Handbook</vt:lpstr>
      <vt:lpstr>Gender and Climate Change: Training Handbook</vt:lpstr>
      <vt:lpstr>PowerPoint Presentation</vt:lpstr>
      <vt:lpstr>Training evaluation</vt:lpstr>
      <vt:lpstr>Thank you for your attention! Natalija Ostojic Gender Mainstreaming Associate UN Women Email: natalija.ostojic@unwomen.org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Natalija Ostojic</dc:creator>
  <cp:lastModifiedBy>Natalija Ostojic</cp:lastModifiedBy>
  <cp:revision>30</cp:revision>
  <dcterms:created xsi:type="dcterms:W3CDTF">2018-06-12T06:51:17Z</dcterms:created>
  <dcterms:modified xsi:type="dcterms:W3CDTF">2018-11-13T17:21:10Z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0x01010071EB397191940B4897E33930BB05766B</vt:lpwstr>
  </property>
</Properties>
</file>