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emf" ContentType="image/x-emf"/>
  <Default Extension="xml" ContentType="application/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comment2.xml" ContentType="application/vnd.openxmlformats-officedocument.presentationml.comments+xml"/>
  <Override PartName="/ppt/notesMasters/notesMaster1.xml" ContentType="application/vnd.openxmlformats-officedocument.presentationml.notesMaster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comments/comment3.xml" ContentType="application/vnd.openxmlformats-officedocument.presentationml.comments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commentAuthors.xml" ContentType="application/vnd.openxmlformats-officedocument.presentationml.commentAuth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56" r:id="rId3"/>
    <p:sldId id="461" r:id="rId4"/>
    <p:sldId id="431" r:id="rId5"/>
    <p:sldId id="260" r:id="rId6"/>
    <p:sldId id="468" r:id="rId7"/>
    <p:sldId id="462" r:id="rId8"/>
    <p:sldId id="463" r:id="rId9"/>
    <p:sldId id="464" r:id="rId10"/>
    <p:sldId id="470" r:id="rId11"/>
    <p:sldId id="465" r:id="rId12"/>
    <p:sldId id="469" r:id="rId13"/>
    <p:sldId id="467" r:id="rId14"/>
    <p:sldId id="472" r:id="rId15"/>
    <p:sldId id="424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ia" initials="O" lastIdx="7" clrIdx="0">
    <p:extLst>
      <p:ext uri="{19B8F6BF-5375-455C-9EA6-DF929625EA0E}">
        <p15:presenceInfo xmlns:p15="http://schemas.microsoft.com/office/powerpoint/2012/main" xmlns="" userId="Ol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-524" y="-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ustomXml" Target="../customXml/item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ustomXml" Target="../customXml/item1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1-30T10:24:05.261" idx="6">
    <p:pos x="7341" y="60"/>
    <p:text>Это название длиннее, но оно более понятно и усиливает тему выступления</p:text>
    <p:extLst>
      <p:ext uri="{C676402C-5697-4E1C-873F-D02D1690AC5C}">
        <p15:threadingInfo xmlns:p15="http://schemas.microsoft.com/office/powerpoint/2012/main" xmlns="" timeZoneBias="-7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1-30T10:57:06.838" idx="7">
    <p:pos x="6993" y="37"/>
    <p:text>Постановка поблемы - это самое главное, иначе зачем был нужен проект?</p:text>
    <p:extLst>
      <p:ext uri="{C676402C-5697-4E1C-873F-D02D1690AC5C}">
        <p15:threadingInfo xmlns:p15="http://schemas.microsoft.com/office/powerpoint/2012/main" xmlns="" timeZoneBias="-78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1-30T10:10:17.113" idx="1">
    <p:pos x="6726" y="1322"/>
    <p:text>Когда? - надо указать</p:text>
    <p:extLst>
      <p:ext uri="{C676402C-5697-4E1C-873F-D02D1690AC5C}">
        <p15:threadingInfo xmlns:p15="http://schemas.microsoft.com/office/powerpoint/2012/main" xmlns="" timeZoneBias="-78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2E7E36-604A-4E2E-AC86-45CA78ACB32A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B744C96-9650-45C9-8055-EBDF643E55B4}">
      <dgm:prSet custT="1"/>
      <dgm:spPr/>
      <dgm:t>
        <a:bodyPr/>
        <a:lstStyle/>
        <a:p>
          <a:r>
            <a:rPr lang="ru-RU" sz="2400" dirty="0">
              <a:solidFill>
                <a:schemeClr val="tx1"/>
              </a:solidFill>
            </a:rPr>
            <a:t>До сих пор инвентаризация в Туркменистане проводилась в рамках проекта по Национальным сообщениям на </a:t>
          </a:r>
          <a:r>
            <a:rPr lang="ru-RU" sz="2400" b="1" dirty="0">
              <a:solidFill>
                <a:schemeClr val="tx1"/>
              </a:solidFill>
            </a:rPr>
            <a:t>проектно-временной основе</a:t>
          </a:r>
          <a:r>
            <a:rPr lang="ru-RU" sz="2400" dirty="0">
              <a:solidFill>
                <a:schemeClr val="tx1"/>
              </a:solidFill>
            </a:rPr>
            <a:t>. </a:t>
          </a:r>
          <a:endParaRPr lang="en-US" sz="2400" dirty="0">
            <a:solidFill>
              <a:schemeClr val="tx1"/>
            </a:solidFill>
          </a:endParaRPr>
        </a:p>
      </dgm:t>
    </dgm:pt>
    <dgm:pt modelId="{029688FE-EE8C-405C-A506-0A864C268CB8}" type="parTrans" cxnId="{8DA91186-43A5-4705-ADAF-73102BB7F095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A2183DC3-8D37-4025-8EE9-128BE33AF792}" type="sibTrans" cxnId="{8DA91186-43A5-4705-ADAF-73102BB7F095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9496A02-CC97-4351-93BB-2EDD13EEC5BC}">
      <dgm:prSet custT="1"/>
      <dgm:spPr/>
      <dgm:t>
        <a:bodyPr/>
        <a:lstStyle/>
        <a:p>
          <a:r>
            <a:rPr lang="ru-RU" sz="2400" b="1" dirty="0">
              <a:solidFill>
                <a:schemeClr val="tx1"/>
              </a:solidFill>
            </a:rPr>
            <a:t>Проектно-временной подход означает:</a:t>
          </a:r>
          <a:endParaRPr lang="en-US" sz="2400" b="1" dirty="0">
            <a:solidFill>
              <a:schemeClr val="tx1"/>
            </a:solidFill>
          </a:endParaRPr>
        </a:p>
      </dgm:t>
    </dgm:pt>
    <dgm:pt modelId="{A5C93426-EDB4-4548-98A3-A8382C799528}" type="parTrans" cxnId="{F9862700-81E4-4A6C-A036-894228B44882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4645DA37-B2ED-4CEE-868C-42763DCC7A9C}" type="sibTrans" cxnId="{F9862700-81E4-4A6C-A036-894228B44882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B0291D44-C42B-4A00-B0F9-8797D6EAC97B}">
      <dgm:prSet custT="1"/>
      <dgm:spPr/>
      <dgm:t>
        <a:bodyPr/>
        <a:lstStyle/>
        <a:p>
          <a:r>
            <a:rPr lang="ru-RU" sz="2200" dirty="0">
              <a:solidFill>
                <a:schemeClr val="tx1"/>
              </a:solidFill>
            </a:rPr>
            <a:t>отсутствует стабильного хранения национадьной информации, </a:t>
          </a:r>
          <a:endParaRPr lang="en-US" sz="2200" dirty="0">
            <a:solidFill>
              <a:schemeClr val="tx1"/>
            </a:solidFill>
          </a:endParaRPr>
        </a:p>
      </dgm:t>
    </dgm:pt>
    <dgm:pt modelId="{EF6677BB-CDDC-4BE3-9EAC-274DFE3F8637}" type="parTrans" cxnId="{3318C5CD-0061-4553-9159-124DA7F51DA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31ECE457-78F9-4B8B-BF78-3AD67F846FAA}" type="sibTrans" cxnId="{3318C5CD-0061-4553-9159-124DA7F51DA8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6CCB2197-1405-4A72-909A-B3DD27A27154}">
      <dgm:prSet custT="1"/>
      <dgm:spPr/>
      <dgm:t>
        <a:bodyPr/>
        <a:lstStyle/>
        <a:p>
          <a:r>
            <a:rPr lang="ru-RU" sz="2200" dirty="0">
              <a:solidFill>
                <a:schemeClr val="tx1"/>
              </a:solidFill>
            </a:rPr>
            <a:t>поддержка передачи знаний и развития навыков сильно затруднена, </a:t>
          </a:r>
          <a:endParaRPr lang="en-US" sz="2200" dirty="0">
            <a:solidFill>
              <a:schemeClr val="tx1"/>
            </a:solidFill>
          </a:endParaRPr>
        </a:p>
      </dgm:t>
    </dgm:pt>
    <dgm:pt modelId="{83BDF9CC-0708-4159-87E0-C91EF83E508E}" type="parTrans" cxnId="{0C01479C-AB04-4DD6-A076-B74506D0616B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A02E5D42-B335-4422-878D-38B9BEBF00CA}" type="sibTrans" cxnId="{0C01479C-AB04-4DD6-A076-B74506D0616B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EACFD051-FEDE-4D11-8FD5-C767ABAEB9E9}">
      <dgm:prSet custT="1"/>
      <dgm:spPr/>
      <dgm:t>
        <a:bodyPr/>
        <a:lstStyle/>
        <a:p>
          <a:r>
            <a:rPr lang="ru-RU" sz="2200" dirty="0">
              <a:solidFill>
                <a:schemeClr val="tx1"/>
              </a:solidFill>
            </a:rPr>
            <a:t>невозможно долгосрочное и эффективное планирование и распределение ресурсов для выполнения работ по инвентаризации</a:t>
          </a:r>
          <a:endParaRPr lang="en-US" sz="2200" dirty="0">
            <a:solidFill>
              <a:schemeClr val="tx1"/>
            </a:solidFill>
          </a:endParaRPr>
        </a:p>
      </dgm:t>
    </dgm:pt>
    <dgm:pt modelId="{129CEBCB-80AF-40D7-8AF1-430B9906E345}" type="parTrans" cxnId="{9D8FA644-7DC9-4F8A-ADD7-1C677B64D3BF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BD40D35-4827-4BB8-9E6E-33A65BE9C962}" type="sibTrans" cxnId="{9D8FA644-7DC9-4F8A-ADD7-1C677B64D3BF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07BEF8B8-731D-4083-A1D6-8917E39C2F2B}">
      <dgm:prSet custT="1"/>
      <dgm:spPr/>
      <dgm:t>
        <a:bodyPr/>
        <a:lstStyle/>
        <a:p>
          <a:r>
            <a:rPr lang="ru-RU" sz="2200" dirty="0">
              <a:solidFill>
                <a:schemeClr val="tx1"/>
              </a:solidFill>
            </a:rPr>
            <a:t>Выполнение проектов по </a:t>
          </a:r>
          <a:r>
            <a:rPr lang="ru-RU" sz="2200" b="0" dirty="0">
              <a:solidFill>
                <a:schemeClr val="tx1"/>
              </a:solidFill>
            </a:rPr>
            <a:t>созданию информационной системы поддержки инвентаризации, развитию национальных коеффициентов выбросов и улучшению национальных статистик по данным о деятельности </a:t>
          </a:r>
          <a:r>
            <a:rPr lang="ru-RU" sz="2200" dirty="0">
              <a:solidFill>
                <a:schemeClr val="tx1"/>
              </a:solidFill>
            </a:rPr>
            <a:t>являются </a:t>
          </a:r>
          <a:r>
            <a:rPr lang="ru-RU" sz="2200" b="1" u="sng" dirty="0">
              <a:solidFill>
                <a:schemeClr val="tx1"/>
              </a:solidFill>
            </a:rPr>
            <a:t>долгосрочными проектами, выполнение которых выходит за временные рамки </a:t>
          </a:r>
          <a:r>
            <a:rPr lang="ru-RU" sz="2200" dirty="0">
              <a:solidFill>
                <a:schemeClr val="tx1"/>
              </a:solidFill>
            </a:rPr>
            <a:t>для  выпуска Национальных Сообщений.</a:t>
          </a:r>
          <a:endParaRPr lang="en-US" sz="2200" dirty="0">
            <a:solidFill>
              <a:schemeClr val="tx1"/>
            </a:solidFill>
          </a:endParaRPr>
        </a:p>
      </dgm:t>
    </dgm:pt>
    <dgm:pt modelId="{E0818F60-7D3A-4791-A42F-8158D8543937}" type="parTrans" cxnId="{EC285205-CA30-4268-BE17-506BB7B774B5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95D7B286-FB51-4A8A-9AC9-ADB87EE600DC}" type="sibTrans" cxnId="{EC285205-CA30-4268-BE17-506BB7B774B5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43B67FEF-AB9A-4641-8E44-AC1C15C7442D}" type="pres">
      <dgm:prSet presAssocID="{082E7E36-604A-4E2E-AC86-45CA78ACB32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8F1A9503-E083-4B1A-BFCD-0274AB7D97A8}" type="pres">
      <dgm:prSet presAssocID="{082E7E36-604A-4E2E-AC86-45CA78ACB32A}" presName="Name1" presStyleCnt="0"/>
      <dgm:spPr/>
    </dgm:pt>
    <dgm:pt modelId="{5C2A9F22-EB58-48E5-A495-FC4E3A17B3EB}" type="pres">
      <dgm:prSet presAssocID="{082E7E36-604A-4E2E-AC86-45CA78ACB32A}" presName="cycle" presStyleCnt="0"/>
      <dgm:spPr/>
    </dgm:pt>
    <dgm:pt modelId="{A0F66A21-F7C2-409C-8D63-4AB1B8A0CD1A}" type="pres">
      <dgm:prSet presAssocID="{082E7E36-604A-4E2E-AC86-45CA78ACB32A}" presName="srcNode" presStyleLbl="node1" presStyleIdx="0" presStyleCnt="3"/>
      <dgm:spPr/>
    </dgm:pt>
    <dgm:pt modelId="{9D71C38E-8BA1-41A2-8C41-89EA89A76945}" type="pres">
      <dgm:prSet presAssocID="{082E7E36-604A-4E2E-AC86-45CA78ACB32A}" presName="conn" presStyleLbl="parChTrans1D2" presStyleIdx="0" presStyleCnt="1"/>
      <dgm:spPr/>
      <dgm:t>
        <a:bodyPr/>
        <a:lstStyle/>
        <a:p>
          <a:endParaRPr lang="en-US"/>
        </a:p>
      </dgm:t>
    </dgm:pt>
    <dgm:pt modelId="{94042E7C-C7C7-4F45-871F-A3F26D556DC5}" type="pres">
      <dgm:prSet presAssocID="{082E7E36-604A-4E2E-AC86-45CA78ACB32A}" presName="extraNode" presStyleLbl="node1" presStyleIdx="0" presStyleCnt="3"/>
      <dgm:spPr/>
    </dgm:pt>
    <dgm:pt modelId="{CD388922-F26C-46E8-9F4B-EDC6CBEDFC36}" type="pres">
      <dgm:prSet presAssocID="{082E7E36-604A-4E2E-AC86-45CA78ACB32A}" presName="dstNode" presStyleLbl="node1" presStyleIdx="0" presStyleCnt="3"/>
      <dgm:spPr/>
    </dgm:pt>
    <dgm:pt modelId="{FF932B2B-D3DB-4F58-82A3-5C1B5C971AA9}" type="pres">
      <dgm:prSet presAssocID="{AB744C96-9650-45C9-8055-EBDF643E55B4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2EBDE1-5E6A-4763-BD70-22AA81E474E7}" type="pres">
      <dgm:prSet presAssocID="{AB744C96-9650-45C9-8055-EBDF643E55B4}" presName="accent_1" presStyleCnt="0"/>
      <dgm:spPr/>
    </dgm:pt>
    <dgm:pt modelId="{F8F91A10-8C11-4578-A194-499653CF6404}" type="pres">
      <dgm:prSet presAssocID="{AB744C96-9650-45C9-8055-EBDF643E55B4}" presName="accentRepeatNode" presStyleLbl="solidFgAcc1" presStyleIdx="0" presStyleCnt="3" custScaleX="109801" custScaleY="106797"/>
      <dgm:spPr/>
    </dgm:pt>
    <dgm:pt modelId="{38F51F05-C0C1-4090-B2F6-193FE62CE500}" type="pres">
      <dgm:prSet presAssocID="{29496A02-CC97-4351-93BB-2EDD13EEC5BC}" presName="text_2" presStyleLbl="node1" presStyleIdx="1" presStyleCnt="3" custScaleY="149900" custLinFactNeighborY="-75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2EBC39-556D-4332-B38F-A1F1220AA1BD}" type="pres">
      <dgm:prSet presAssocID="{29496A02-CC97-4351-93BB-2EDD13EEC5BC}" presName="accent_2" presStyleCnt="0"/>
      <dgm:spPr/>
    </dgm:pt>
    <dgm:pt modelId="{66A05E34-6BA9-4233-9EA3-AACF8FFB3EC3}" type="pres">
      <dgm:prSet presAssocID="{29496A02-CC97-4351-93BB-2EDD13EEC5BC}" presName="accentRepeatNode" presStyleLbl="solidFgAcc1" presStyleIdx="1" presStyleCnt="3" custScaleX="111543" custScaleY="114637" custLinFactNeighborY="-6050"/>
      <dgm:spPr/>
    </dgm:pt>
    <dgm:pt modelId="{2D306CB4-A89E-4224-B770-D642E04ACB0D}" type="pres">
      <dgm:prSet presAssocID="{07BEF8B8-731D-4083-A1D6-8917E39C2F2B}" presName="text_3" presStyleLbl="node1" presStyleIdx="2" presStyleCnt="3" custScaleY="1423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6D1BDE-4586-4941-8937-F44AF455FCF3}" type="pres">
      <dgm:prSet presAssocID="{07BEF8B8-731D-4083-A1D6-8917E39C2F2B}" presName="accent_3" presStyleCnt="0"/>
      <dgm:spPr/>
    </dgm:pt>
    <dgm:pt modelId="{35FFC99D-CA7E-48F6-BBE0-ED01738F56CE}" type="pres">
      <dgm:prSet presAssocID="{07BEF8B8-731D-4083-A1D6-8917E39C2F2B}" presName="accentRepeatNode" presStyleLbl="solidFgAcc1" presStyleIdx="2" presStyleCnt="3" custScaleX="117703" custScaleY="114014"/>
      <dgm:spPr/>
    </dgm:pt>
  </dgm:ptLst>
  <dgm:cxnLst>
    <dgm:cxn modelId="{0E957DBE-EFC1-4E84-AA4A-23930FC73E64}" type="presOf" srcId="{B0291D44-C42B-4A00-B0F9-8797D6EAC97B}" destId="{38F51F05-C0C1-4090-B2F6-193FE62CE500}" srcOrd="0" destOrd="1" presId="urn:microsoft.com/office/officeart/2008/layout/VerticalCurvedList"/>
    <dgm:cxn modelId="{389BDE2C-1059-4207-9B9E-0929AF0F3592}" type="presOf" srcId="{A2183DC3-8D37-4025-8EE9-128BE33AF792}" destId="{9D71C38E-8BA1-41A2-8C41-89EA89A76945}" srcOrd="0" destOrd="0" presId="urn:microsoft.com/office/officeart/2008/layout/VerticalCurvedList"/>
    <dgm:cxn modelId="{9D8FA644-7DC9-4F8A-ADD7-1C677B64D3BF}" srcId="{29496A02-CC97-4351-93BB-2EDD13EEC5BC}" destId="{EACFD051-FEDE-4D11-8FD5-C767ABAEB9E9}" srcOrd="2" destOrd="0" parTransId="{129CEBCB-80AF-40D7-8AF1-430B9906E345}" sibTransId="{2BD40D35-4827-4BB8-9E6E-33A65BE9C962}"/>
    <dgm:cxn modelId="{45EB9D4B-AB1E-4CC4-BFDE-BF359BBC3246}" type="presOf" srcId="{AB744C96-9650-45C9-8055-EBDF643E55B4}" destId="{FF932B2B-D3DB-4F58-82A3-5C1B5C971AA9}" srcOrd="0" destOrd="0" presId="urn:microsoft.com/office/officeart/2008/layout/VerticalCurvedList"/>
    <dgm:cxn modelId="{0C01479C-AB04-4DD6-A076-B74506D0616B}" srcId="{29496A02-CC97-4351-93BB-2EDD13EEC5BC}" destId="{6CCB2197-1405-4A72-909A-B3DD27A27154}" srcOrd="1" destOrd="0" parTransId="{83BDF9CC-0708-4159-87E0-C91EF83E508E}" sibTransId="{A02E5D42-B335-4422-878D-38B9BEBF00CA}"/>
    <dgm:cxn modelId="{3C120B0F-380C-46F0-BB7E-EC44474B2BEB}" type="presOf" srcId="{6CCB2197-1405-4A72-909A-B3DD27A27154}" destId="{38F51F05-C0C1-4090-B2F6-193FE62CE500}" srcOrd="0" destOrd="2" presId="urn:microsoft.com/office/officeart/2008/layout/VerticalCurvedList"/>
    <dgm:cxn modelId="{70405694-82C4-4E04-9B54-A66A9080F681}" type="presOf" srcId="{07BEF8B8-731D-4083-A1D6-8917E39C2F2B}" destId="{2D306CB4-A89E-4224-B770-D642E04ACB0D}" srcOrd="0" destOrd="0" presId="urn:microsoft.com/office/officeart/2008/layout/VerticalCurvedList"/>
    <dgm:cxn modelId="{5F1271C9-7CE8-42C1-B7A1-7A8A742FBB98}" type="presOf" srcId="{082E7E36-604A-4E2E-AC86-45CA78ACB32A}" destId="{43B67FEF-AB9A-4641-8E44-AC1C15C7442D}" srcOrd="0" destOrd="0" presId="urn:microsoft.com/office/officeart/2008/layout/VerticalCurvedList"/>
    <dgm:cxn modelId="{3318C5CD-0061-4553-9159-124DA7F51DA8}" srcId="{29496A02-CC97-4351-93BB-2EDD13EEC5BC}" destId="{B0291D44-C42B-4A00-B0F9-8797D6EAC97B}" srcOrd="0" destOrd="0" parTransId="{EF6677BB-CDDC-4BE3-9EAC-274DFE3F8637}" sibTransId="{31ECE457-78F9-4B8B-BF78-3AD67F846FAA}"/>
    <dgm:cxn modelId="{F9862700-81E4-4A6C-A036-894228B44882}" srcId="{082E7E36-604A-4E2E-AC86-45CA78ACB32A}" destId="{29496A02-CC97-4351-93BB-2EDD13EEC5BC}" srcOrd="1" destOrd="0" parTransId="{A5C93426-EDB4-4548-98A3-A8382C799528}" sibTransId="{4645DA37-B2ED-4CEE-868C-42763DCC7A9C}"/>
    <dgm:cxn modelId="{EE7A7D19-AF51-444D-A852-4B9897979916}" type="presOf" srcId="{29496A02-CC97-4351-93BB-2EDD13EEC5BC}" destId="{38F51F05-C0C1-4090-B2F6-193FE62CE500}" srcOrd="0" destOrd="0" presId="urn:microsoft.com/office/officeart/2008/layout/VerticalCurvedList"/>
    <dgm:cxn modelId="{8DA91186-43A5-4705-ADAF-73102BB7F095}" srcId="{082E7E36-604A-4E2E-AC86-45CA78ACB32A}" destId="{AB744C96-9650-45C9-8055-EBDF643E55B4}" srcOrd="0" destOrd="0" parTransId="{029688FE-EE8C-405C-A506-0A864C268CB8}" sibTransId="{A2183DC3-8D37-4025-8EE9-128BE33AF792}"/>
    <dgm:cxn modelId="{EC285205-CA30-4268-BE17-506BB7B774B5}" srcId="{082E7E36-604A-4E2E-AC86-45CA78ACB32A}" destId="{07BEF8B8-731D-4083-A1D6-8917E39C2F2B}" srcOrd="2" destOrd="0" parTransId="{E0818F60-7D3A-4791-A42F-8158D8543937}" sibTransId="{95D7B286-FB51-4A8A-9AC9-ADB87EE600DC}"/>
    <dgm:cxn modelId="{8FCBD929-04F1-4BAF-A38F-FF69B883700D}" type="presOf" srcId="{EACFD051-FEDE-4D11-8FD5-C767ABAEB9E9}" destId="{38F51F05-C0C1-4090-B2F6-193FE62CE500}" srcOrd="0" destOrd="3" presId="urn:microsoft.com/office/officeart/2008/layout/VerticalCurvedList"/>
    <dgm:cxn modelId="{8BE97CF7-269B-45F6-A0D9-23986A17E0F0}" type="presParOf" srcId="{43B67FEF-AB9A-4641-8E44-AC1C15C7442D}" destId="{8F1A9503-E083-4B1A-BFCD-0274AB7D97A8}" srcOrd="0" destOrd="0" presId="urn:microsoft.com/office/officeart/2008/layout/VerticalCurvedList"/>
    <dgm:cxn modelId="{448F8AE2-C7C5-4376-99CC-3C7FA9FB3E4B}" type="presParOf" srcId="{8F1A9503-E083-4B1A-BFCD-0274AB7D97A8}" destId="{5C2A9F22-EB58-48E5-A495-FC4E3A17B3EB}" srcOrd="0" destOrd="0" presId="urn:microsoft.com/office/officeart/2008/layout/VerticalCurvedList"/>
    <dgm:cxn modelId="{B3FDF859-6401-4469-B699-C8CCDE455D9C}" type="presParOf" srcId="{5C2A9F22-EB58-48E5-A495-FC4E3A17B3EB}" destId="{A0F66A21-F7C2-409C-8D63-4AB1B8A0CD1A}" srcOrd="0" destOrd="0" presId="urn:microsoft.com/office/officeart/2008/layout/VerticalCurvedList"/>
    <dgm:cxn modelId="{03247D1E-BFAF-4A84-A13A-4B45C6FC4729}" type="presParOf" srcId="{5C2A9F22-EB58-48E5-A495-FC4E3A17B3EB}" destId="{9D71C38E-8BA1-41A2-8C41-89EA89A76945}" srcOrd="1" destOrd="0" presId="urn:microsoft.com/office/officeart/2008/layout/VerticalCurvedList"/>
    <dgm:cxn modelId="{278AF7AA-909F-4D12-B702-C3C9325F51A1}" type="presParOf" srcId="{5C2A9F22-EB58-48E5-A495-FC4E3A17B3EB}" destId="{94042E7C-C7C7-4F45-871F-A3F26D556DC5}" srcOrd="2" destOrd="0" presId="urn:microsoft.com/office/officeart/2008/layout/VerticalCurvedList"/>
    <dgm:cxn modelId="{804117C4-0DAE-4349-8422-CBEF3B2B9D73}" type="presParOf" srcId="{5C2A9F22-EB58-48E5-A495-FC4E3A17B3EB}" destId="{CD388922-F26C-46E8-9F4B-EDC6CBEDFC36}" srcOrd="3" destOrd="0" presId="urn:microsoft.com/office/officeart/2008/layout/VerticalCurvedList"/>
    <dgm:cxn modelId="{BD2FC2D3-A719-4952-928B-683C1758A95A}" type="presParOf" srcId="{8F1A9503-E083-4B1A-BFCD-0274AB7D97A8}" destId="{FF932B2B-D3DB-4F58-82A3-5C1B5C971AA9}" srcOrd="1" destOrd="0" presId="urn:microsoft.com/office/officeart/2008/layout/VerticalCurvedList"/>
    <dgm:cxn modelId="{7251E439-7450-4931-B4BD-FFCB381D262B}" type="presParOf" srcId="{8F1A9503-E083-4B1A-BFCD-0274AB7D97A8}" destId="{2B2EBDE1-5E6A-4763-BD70-22AA81E474E7}" srcOrd="2" destOrd="0" presId="urn:microsoft.com/office/officeart/2008/layout/VerticalCurvedList"/>
    <dgm:cxn modelId="{AD88DBCB-80CA-4042-A941-CC0B424CB946}" type="presParOf" srcId="{2B2EBDE1-5E6A-4763-BD70-22AA81E474E7}" destId="{F8F91A10-8C11-4578-A194-499653CF6404}" srcOrd="0" destOrd="0" presId="urn:microsoft.com/office/officeart/2008/layout/VerticalCurvedList"/>
    <dgm:cxn modelId="{EEDE87CE-1C52-4EC5-8B9E-059DBB1B128B}" type="presParOf" srcId="{8F1A9503-E083-4B1A-BFCD-0274AB7D97A8}" destId="{38F51F05-C0C1-4090-B2F6-193FE62CE500}" srcOrd="3" destOrd="0" presId="urn:microsoft.com/office/officeart/2008/layout/VerticalCurvedList"/>
    <dgm:cxn modelId="{BF081298-40C0-4840-A3EA-11BFF3A219AE}" type="presParOf" srcId="{8F1A9503-E083-4B1A-BFCD-0274AB7D97A8}" destId="{FB2EBC39-556D-4332-B38F-A1F1220AA1BD}" srcOrd="4" destOrd="0" presId="urn:microsoft.com/office/officeart/2008/layout/VerticalCurvedList"/>
    <dgm:cxn modelId="{33E98722-6876-479C-BC91-77AB2A798422}" type="presParOf" srcId="{FB2EBC39-556D-4332-B38F-A1F1220AA1BD}" destId="{66A05E34-6BA9-4233-9EA3-AACF8FFB3EC3}" srcOrd="0" destOrd="0" presId="urn:microsoft.com/office/officeart/2008/layout/VerticalCurvedList"/>
    <dgm:cxn modelId="{AAD3667D-60EE-4FD1-AA46-4C863188A2BB}" type="presParOf" srcId="{8F1A9503-E083-4B1A-BFCD-0274AB7D97A8}" destId="{2D306CB4-A89E-4224-B770-D642E04ACB0D}" srcOrd="5" destOrd="0" presId="urn:microsoft.com/office/officeart/2008/layout/VerticalCurvedList"/>
    <dgm:cxn modelId="{46CD9CAC-4D7C-47F3-AA7A-FD341B57EC3A}" type="presParOf" srcId="{8F1A9503-E083-4B1A-BFCD-0274AB7D97A8}" destId="{516D1BDE-4586-4941-8937-F44AF455FCF3}" srcOrd="6" destOrd="0" presId="urn:microsoft.com/office/officeart/2008/layout/VerticalCurvedList"/>
    <dgm:cxn modelId="{CC6CCEFB-EADE-4637-ADF3-F49BE02B2342}" type="presParOf" srcId="{516D1BDE-4586-4941-8937-F44AF455FCF3}" destId="{35FFC99D-CA7E-48F6-BBE0-ED01738F56C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9FA53F-C0F1-49F2-9A67-3E5DE0FCF6EE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A39C3F8-E709-4625-821A-E64E16877F24}">
      <dgm:prSet custT="1"/>
      <dgm:spPr/>
      <dgm:t>
        <a:bodyPr/>
        <a:lstStyle/>
        <a:p>
          <a:r>
            <a:rPr lang="ru-RU" sz="2400" dirty="0">
              <a:solidFill>
                <a:schemeClr val="tx1"/>
              </a:solidFill>
            </a:rPr>
            <a:t>В настоящее время, национальная система инвентаризации парниковых газов в  Туркменистане </a:t>
          </a:r>
          <a:r>
            <a:rPr lang="ru-RU" sz="2400" b="1" i="1" dirty="0">
              <a:solidFill>
                <a:schemeClr val="tx1"/>
              </a:solidFill>
            </a:rPr>
            <a:t>не имеет достаточных ресурсов на покрытие всех этапов работы</a:t>
          </a:r>
          <a:r>
            <a:rPr lang="ru-RU" sz="2400" dirty="0">
              <a:solidFill>
                <a:schemeClr val="tx1"/>
              </a:solidFill>
            </a:rPr>
            <a:t>, особенно если нужный специалист временно недоступен. </a:t>
          </a:r>
          <a:endParaRPr lang="en-US" sz="2400" dirty="0">
            <a:solidFill>
              <a:schemeClr val="tx1"/>
            </a:solidFill>
          </a:endParaRPr>
        </a:p>
      </dgm:t>
    </dgm:pt>
    <dgm:pt modelId="{6B9F2453-D24D-47A3-841C-4951A7B3B58A}" type="parTrans" cxnId="{09077A62-DF1A-402C-B1B8-00FB533C024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05578B7-ECBE-49DB-82A9-18183746405F}" type="sibTrans" cxnId="{09077A62-DF1A-402C-B1B8-00FB533C024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63AF9AB-BB59-4CFD-8EE7-75B837623E70}">
      <dgm:prSet custT="1"/>
      <dgm:spPr/>
      <dgm:t>
        <a:bodyPr/>
        <a:lstStyle/>
        <a:p>
          <a:r>
            <a:rPr lang="ru-RU" sz="2400" dirty="0">
              <a:solidFill>
                <a:schemeClr val="tx1"/>
              </a:solidFill>
            </a:rPr>
            <a:t>Недостаточное количество специалистов по разным секторам инвентаризации создает рисковую ситуацию по качеству работы. </a:t>
          </a:r>
          <a:endParaRPr lang="en-US" sz="2400" dirty="0">
            <a:solidFill>
              <a:schemeClr val="tx1"/>
            </a:solidFill>
          </a:endParaRPr>
        </a:p>
      </dgm:t>
    </dgm:pt>
    <dgm:pt modelId="{DECD776C-7531-42DC-891B-60550232FCB7}" type="parTrans" cxnId="{E8AC7F7E-2392-415C-91AD-28DCAB4C91D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82AAA6C-7FAA-4B46-B7D5-3CA279C48FE7}" type="sibTrans" cxnId="{E8AC7F7E-2392-415C-91AD-28DCAB4C91D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CDBB9EC-68C9-4A17-BC02-E5965DD6E859}">
      <dgm:prSet custT="1"/>
      <dgm:spPr/>
      <dgm:t>
        <a:bodyPr lIns="0" tIns="0" rIns="0" bIns="0"/>
        <a:lstStyle/>
        <a:p>
          <a:endParaRPr lang="en-US" sz="2400" dirty="0">
            <a:solidFill>
              <a:schemeClr val="tx1"/>
            </a:solidFill>
          </a:endParaRPr>
        </a:p>
      </dgm:t>
    </dgm:pt>
    <dgm:pt modelId="{57742B28-1E79-462E-A06D-3DCBEA160647}" type="parTrans" cxnId="{4282CD23-F687-41A4-BDA1-8AA62572EA9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D7E3FC3-7271-4545-92D7-273750B0D245}" type="sibTrans" cxnId="{4282CD23-F687-41A4-BDA1-8AA62572EA9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512885E-7298-46BD-AC18-C8F3ACEF40A5}" type="pres">
      <dgm:prSet presAssocID="{D99FA53F-C0F1-49F2-9A67-3E5DE0FCF6E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E41342F-D761-43B1-AA60-748AA7061FA2}" type="pres">
      <dgm:prSet presAssocID="{D99FA53F-C0F1-49F2-9A67-3E5DE0FCF6EE}" presName="dummyMaxCanvas" presStyleCnt="0">
        <dgm:presLayoutVars/>
      </dgm:prSet>
      <dgm:spPr/>
    </dgm:pt>
    <dgm:pt modelId="{009C743B-107D-4BCE-A941-DC702B303B0E}" type="pres">
      <dgm:prSet presAssocID="{D99FA53F-C0F1-49F2-9A67-3E5DE0FCF6EE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6A3793-3BC1-4A68-9CF5-3D10548247AB}" type="pres">
      <dgm:prSet presAssocID="{D99FA53F-C0F1-49F2-9A67-3E5DE0FCF6EE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32CAF1-B880-4689-AA86-872A00013E3A}" type="pres">
      <dgm:prSet presAssocID="{D99FA53F-C0F1-49F2-9A67-3E5DE0FCF6EE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7BD9A0-7F05-42C9-AB80-B74E9B2F7276}" type="pres">
      <dgm:prSet presAssocID="{D99FA53F-C0F1-49F2-9A67-3E5DE0FCF6EE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2DBCD4-0BD2-4335-A2FC-9BF7F1EB8474}" type="pres">
      <dgm:prSet presAssocID="{D99FA53F-C0F1-49F2-9A67-3E5DE0FCF6EE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4CC35F-9AE8-4B9A-B77D-B811DEF8F70E}" type="pres">
      <dgm:prSet presAssocID="{D99FA53F-C0F1-49F2-9A67-3E5DE0FCF6EE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AF1369-5C68-478C-B97F-D1A19BE69D7A}" type="pres">
      <dgm:prSet presAssocID="{D99FA53F-C0F1-49F2-9A67-3E5DE0FCF6EE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FB0D52-698D-43C3-8651-D7E294AA2BD4}" type="pres">
      <dgm:prSet presAssocID="{D99FA53F-C0F1-49F2-9A67-3E5DE0FCF6EE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1F660C-3EBA-4421-B627-5997F73D78B4}" type="presOf" srcId="{782AAA6C-7FAA-4B46-B7D5-3CA279C48FE7}" destId="{562DBCD4-0BD2-4335-A2FC-9BF7F1EB8474}" srcOrd="0" destOrd="0" presId="urn:microsoft.com/office/officeart/2005/8/layout/vProcess5"/>
    <dgm:cxn modelId="{E4937A8D-4F31-402A-BAA9-16C152447138}" type="presOf" srcId="{463AF9AB-BB59-4CFD-8EE7-75B837623E70}" destId="{626A3793-3BC1-4A68-9CF5-3D10548247AB}" srcOrd="0" destOrd="0" presId="urn:microsoft.com/office/officeart/2005/8/layout/vProcess5"/>
    <dgm:cxn modelId="{02E9C363-6AB2-4CEB-AB19-0A1A932EE457}" type="presOf" srcId="{C05578B7-ECBE-49DB-82A9-18183746405F}" destId="{527BD9A0-7F05-42C9-AB80-B74E9B2F7276}" srcOrd="0" destOrd="0" presId="urn:microsoft.com/office/officeart/2005/8/layout/vProcess5"/>
    <dgm:cxn modelId="{09077A62-DF1A-402C-B1B8-00FB533C0248}" srcId="{D99FA53F-C0F1-49F2-9A67-3E5DE0FCF6EE}" destId="{8A39C3F8-E709-4625-821A-E64E16877F24}" srcOrd="0" destOrd="0" parTransId="{6B9F2453-D24D-47A3-841C-4951A7B3B58A}" sibTransId="{C05578B7-ECBE-49DB-82A9-18183746405F}"/>
    <dgm:cxn modelId="{D77B9033-2680-4F74-A0BD-8D70E09CCA35}" type="presOf" srcId="{3CDBB9EC-68C9-4A17-BC02-E5965DD6E859}" destId="{2732CAF1-B880-4689-AA86-872A00013E3A}" srcOrd="0" destOrd="0" presId="urn:microsoft.com/office/officeart/2005/8/layout/vProcess5"/>
    <dgm:cxn modelId="{4282CD23-F687-41A4-BDA1-8AA62572EA98}" srcId="{D99FA53F-C0F1-49F2-9A67-3E5DE0FCF6EE}" destId="{3CDBB9EC-68C9-4A17-BC02-E5965DD6E859}" srcOrd="2" destOrd="0" parTransId="{57742B28-1E79-462E-A06D-3DCBEA160647}" sibTransId="{3D7E3FC3-7271-4545-92D7-273750B0D245}"/>
    <dgm:cxn modelId="{CAC1EF6F-61E8-4254-82BA-B10CCE6475DE}" type="presOf" srcId="{D99FA53F-C0F1-49F2-9A67-3E5DE0FCF6EE}" destId="{C512885E-7298-46BD-AC18-C8F3ACEF40A5}" srcOrd="0" destOrd="0" presId="urn:microsoft.com/office/officeart/2005/8/layout/vProcess5"/>
    <dgm:cxn modelId="{60A066D0-90B1-4F01-A0A6-ACC0F778D273}" type="presOf" srcId="{8A39C3F8-E709-4625-821A-E64E16877F24}" destId="{D34CC35F-9AE8-4B9A-B77D-B811DEF8F70E}" srcOrd="1" destOrd="0" presId="urn:microsoft.com/office/officeart/2005/8/layout/vProcess5"/>
    <dgm:cxn modelId="{C0FE9704-3051-4158-931C-0586F694B568}" type="presOf" srcId="{463AF9AB-BB59-4CFD-8EE7-75B837623E70}" destId="{41AF1369-5C68-478C-B97F-D1A19BE69D7A}" srcOrd="1" destOrd="0" presId="urn:microsoft.com/office/officeart/2005/8/layout/vProcess5"/>
    <dgm:cxn modelId="{E8AC7F7E-2392-415C-91AD-28DCAB4C91D8}" srcId="{D99FA53F-C0F1-49F2-9A67-3E5DE0FCF6EE}" destId="{463AF9AB-BB59-4CFD-8EE7-75B837623E70}" srcOrd="1" destOrd="0" parTransId="{DECD776C-7531-42DC-891B-60550232FCB7}" sibTransId="{782AAA6C-7FAA-4B46-B7D5-3CA279C48FE7}"/>
    <dgm:cxn modelId="{0F317DAF-2CCD-4E45-8596-7A6316AEBF2D}" type="presOf" srcId="{8A39C3F8-E709-4625-821A-E64E16877F24}" destId="{009C743B-107D-4BCE-A941-DC702B303B0E}" srcOrd="0" destOrd="0" presId="urn:microsoft.com/office/officeart/2005/8/layout/vProcess5"/>
    <dgm:cxn modelId="{6E8D9394-0463-4FA1-8308-8048921EE65A}" type="presOf" srcId="{3CDBB9EC-68C9-4A17-BC02-E5965DD6E859}" destId="{18FB0D52-698D-43C3-8651-D7E294AA2BD4}" srcOrd="1" destOrd="0" presId="urn:microsoft.com/office/officeart/2005/8/layout/vProcess5"/>
    <dgm:cxn modelId="{C26E200C-0741-4EAE-9730-3E74F553F312}" type="presParOf" srcId="{C512885E-7298-46BD-AC18-C8F3ACEF40A5}" destId="{4E41342F-D761-43B1-AA60-748AA7061FA2}" srcOrd="0" destOrd="0" presId="urn:microsoft.com/office/officeart/2005/8/layout/vProcess5"/>
    <dgm:cxn modelId="{3F54979F-E6DD-492F-B064-78FA717CE301}" type="presParOf" srcId="{C512885E-7298-46BD-AC18-C8F3ACEF40A5}" destId="{009C743B-107D-4BCE-A941-DC702B303B0E}" srcOrd="1" destOrd="0" presId="urn:microsoft.com/office/officeart/2005/8/layout/vProcess5"/>
    <dgm:cxn modelId="{03BFBE47-0AC3-4DBF-8D30-7685228C677C}" type="presParOf" srcId="{C512885E-7298-46BD-AC18-C8F3ACEF40A5}" destId="{626A3793-3BC1-4A68-9CF5-3D10548247AB}" srcOrd="2" destOrd="0" presId="urn:microsoft.com/office/officeart/2005/8/layout/vProcess5"/>
    <dgm:cxn modelId="{2462FA2D-AFFB-4B42-85B7-EA1B3F534A79}" type="presParOf" srcId="{C512885E-7298-46BD-AC18-C8F3ACEF40A5}" destId="{2732CAF1-B880-4689-AA86-872A00013E3A}" srcOrd="3" destOrd="0" presId="urn:microsoft.com/office/officeart/2005/8/layout/vProcess5"/>
    <dgm:cxn modelId="{C7B0F38B-4855-466D-8253-66755EF22CD6}" type="presParOf" srcId="{C512885E-7298-46BD-AC18-C8F3ACEF40A5}" destId="{527BD9A0-7F05-42C9-AB80-B74E9B2F7276}" srcOrd="4" destOrd="0" presId="urn:microsoft.com/office/officeart/2005/8/layout/vProcess5"/>
    <dgm:cxn modelId="{32738A5B-CA92-40C2-8707-40BF8ED83FE1}" type="presParOf" srcId="{C512885E-7298-46BD-AC18-C8F3ACEF40A5}" destId="{562DBCD4-0BD2-4335-A2FC-9BF7F1EB8474}" srcOrd="5" destOrd="0" presId="urn:microsoft.com/office/officeart/2005/8/layout/vProcess5"/>
    <dgm:cxn modelId="{2508B32E-ABCD-41DD-9D86-71E72EB6D8CC}" type="presParOf" srcId="{C512885E-7298-46BD-AC18-C8F3ACEF40A5}" destId="{D34CC35F-9AE8-4B9A-B77D-B811DEF8F70E}" srcOrd="6" destOrd="0" presId="urn:microsoft.com/office/officeart/2005/8/layout/vProcess5"/>
    <dgm:cxn modelId="{EB13D84C-E2E3-4D09-9D18-847B9F270DDB}" type="presParOf" srcId="{C512885E-7298-46BD-AC18-C8F3ACEF40A5}" destId="{41AF1369-5C68-478C-B97F-D1A19BE69D7A}" srcOrd="7" destOrd="0" presId="urn:microsoft.com/office/officeart/2005/8/layout/vProcess5"/>
    <dgm:cxn modelId="{C464915D-3CA0-43C1-9ADE-89AD9452B415}" type="presParOf" srcId="{C512885E-7298-46BD-AC18-C8F3ACEF40A5}" destId="{18FB0D52-698D-43C3-8651-D7E294AA2BD4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71C38E-8BA1-41A2-8C41-89EA89A76945}">
      <dsp:nvSpPr>
        <dsp:cNvPr id="0" name=""/>
        <dsp:cNvSpPr/>
      </dsp:nvSpPr>
      <dsp:spPr>
        <a:xfrm>
          <a:off x="-7280281" y="-1124288"/>
          <a:ext cx="8753744" cy="8753744"/>
        </a:xfrm>
        <a:prstGeom prst="blockArc">
          <a:avLst>
            <a:gd name="adj1" fmla="val 18900000"/>
            <a:gd name="adj2" fmla="val 2700000"/>
            <a:gd name="adj3" fmla="val 247"/>
          </a:avLst>
        </a:pr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932B2B-D3DB-4F58-82A3-5C1B5C971AA9}">
      <dsp:nvSpPr>
        <dsp:cNvPr id="0" name=""/>
        <dsp:cNvSpPr/>
      </dsp:nvSpPr>
      <dsp:spPr>
        <a:xfrm>
          <a:off x="974892" y="650516"/>
          <a:ext cx="10737194" cy="130103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32695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chemeClr val="tx1"/>
              </a:solidFill>
            </a:rPr>
            <a:t>До сих пор инвентаризация в Туркменистане проводилась в рамках проекта по Национальным сообщениям на </a:t>
          </a:r>
          <a:r>
            <a:rPr lang="ru-RU" sz="2400" b="1" kern="1200" dirty="0">
              <a:solidFill>
                <a:schemeClr val="tx1"/>
              </a:solidFill>
            </a:rPr>
            <a:t>проектно-временной основе</a:t>
          </a:r>
          <a:r>
            <a:rPr lang="ru-RU" sz="2400" kern="1200" dirty="0">
              <a:solidFill>
                <a:schemeClr val="tx1"/>
              </a:solidFill>
            </a:rPr>
            <a:t>. 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974892" y="650516"/>
        <a:ext cx="10737194" cy="1301033"/>
      </dsp:txXfrm>
    </dsp:sp>
    <dsp:sp modelId="{F8F91A10-8C11-4578-A194-499653CF6404}">
      <dsp:nvSpPr>
        <dsp:cNvPr id="0" name=""/>
        <dsp:cNvSpPr/>
      </dsp:nvSpPr>
      <dsp:spPr>
        <a:xfrm>
          <a:off x="82050" y="432617"/>
          <a:ext cx="1785684" cy="173683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F51F05-C0C1-4090-B2F6-193FE62CE500}">
      <dsp:nvSpPr>
        <dsp:cNvPr id="0" name=""/>
        <dsp:cNvSpPr/>
      </dsp:nvSpPr>
      <dsp:spPr>
        <a:xfrm>
          <a:off x="1447818" y="2179100"/>
          <a:ext cx="10264268" cy="1950249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32695" tIns="60960" rIns="60960" bIns="6096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solidFill>
                <a:schemeClr val="tx1"/>
              </a:solidFill>
            </a:rPr>
            <a:t>Проектно-временной подход означает:</a:t>
          </a:r>
          <a:endParaRPr lang="en-US" sz="2400" b="1" kern="1200" dirty="0">
            <a:solidFill>
              <a:schemeClr val="tx1"/>
            </a:solidFill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>
              <a:solidFill>
                <a:schemeClr val="tx1"/>
              </a:solidFill>
            </a:rPr>
            <a:t>отсутствует стабильного хранения национадьной информации, </a:t>
          </a:r>
          <a:endParaRPr lang="en-US" sz="2200" kern="1200" dirty="0">
            <a:solidFill>
              <a:schemeClr val="tx1"/>
            </a:solidFill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>
              <a:solidFill>
                <a:schemeClr val="tx1"/>
              </a:solidFill>
            </a:rPr>
            <a:t>поддержка передачи знаний и развития навыков сильно затруднена, </a:t>
          </a:r>
          <a:endParaRPr lang="en-US" sz="2200" kern="1200" dirty="0">
            <a:solidFill>
              <a:schemeClr val="tx1"/>
            </a:solidFill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>
              <a:solidFill>
                <a:schemeClr val="tx1"/>
              </a:solidFill>
            </a:rPr>
            <a:t>невозможно долгосрочное и эффективное планирование и распределение ресурсов для выполнения работ по инвентаризации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1447818" y="2179100"/>
        <a:ext cx="10264268" cy="1950249"/>
      </dsp:txXfrm>
    </dsp:sp>
    <dsp:sp modelId="{66A05E34-6BA9-4233-9EA3-AACF8FFB3EC3}">
      <dsp:nvSpPr>
        <dsp:cNvPr id="0" name=""/>
        <dsp:cNvSpPr/>
      </dsp:nvSpPr>
      <dsp:spPr>
        <a:xfrm>
          <a:off x="540811" y="2222026"/>
          <a:ext cx="1814014" cy="186433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306CB4-A89E-4224-B770-D642E04ACB0D}">
      <dsp:nvSpPr>
        <dsp:cNvPr id="0" name=""/>
        <dsp:cNvSpPr/>
      </dsp:nvSpPr>
      <dsp:spPr>
        <a:xfrm>
          <a:off x="974892" y="4277849"/>
          <a:ext cx="10737194" cy="1852567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32695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>
              <a:solidFill>
                <a:schemeClr val="tx1"/>
              </a:solidFill>
            </a:rPr>
            <a:t>Выполнение проектов по </a:t>
          </a:r>
          <a:r>
            <a:rPr lang="ru-RU" sz="2200" b="0" kern="1200" dirty="0">
              <a:solidFill>
                <a:schemeClr val="tx1"/>
              </a:solidFill>
            </a:rPr>
            <a:t>созданию информационной системы поддержки инвентаризации, развитию национальных коеффициентов выбросов и улучшению национальных статистик по данным о деятельности </a:t>
          </a:r>
          <a:r>
            <a:rPr lang="ru-RU" sz="2200" kern="1200" dirty="0">
              <a:solidFill>
                <a:schemeClr val="tx1"/>
              </a:solidFill>
            </a:rPr>
            <a:t>являются </a:t>
          </a:r>
          <a:r>
            <a:rPr lang="ru-RU" sz="2200" b="1" u="sng" kern="1200" dirty="0">
              <a:solidFill>
                <a:schemeClr val="tx1"/>
              </a:solidFill>
            </a:rPr>
            <a:t>долгосрочными проектами, выполнение которых выходит за временные рамки </a:t>
          </a:r>
          <a:r>
            <a:rPr lang="ru-RU" sz="2200" kern="1200" dirty="0">
              <a:solidFill>
                <a:schemeClr val="tx1"/>
              </a:solidFill>
            </a:rPr>
            <a:t>для  выпуска Национальных Сообщений.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974892" y="4277849"/>
        <a:ext cx="10737194" cy="1852567"/>
      </dsp:txXfrm>
    </dsp:sp>
    <dsp:sp modelId="{35FFC99D-CA7E-48F6-BBE0-ED01738F56CE}">
      <dsp:nvSpPr>
        <dsp:cNvPr id="0" name=""/>
        <dsp:cNvSpPr/>
      </dsp:nvSpPr>
      <dsp:spPr>
        <a:xfrm>
          <a:off x="17795" y="4277033"/>
          <a:ext cx="1914194" cy="18542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09C743B-107D-4BCE-A941-DC702B303B0E}">
      <dsp:nvSpPr>
        <dsp:cNvPr id="0" name=""/>
        <dsp:cNvSpPr/>
      </dsp:nvSpPr>
      <dsp:spPr>
        <a:xfrm>
          <a:off x="0" y="0"/>
          <a:ext cx="10124846" cy="152266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chemeClr val="tx1"/>
              </a:solidFill>
            </a:rPr>
            <a:t>В настоящее время, национальная система инвентаризации парниковых газов в  Туркменистане </a:t>
          </a:r>
          <a:r>
            <a:rPr lang="ru-RU" sz="2400" b="1" i="1" kern="1200" dirty="0">
              <a:solidFill>
                <a:schemeClr val="tx1"/>
              </a:solidFill>
            </a:rPr>
            <a:t>не имеет достаточных ресурсов на покрытие всех этапов работы</a:t>
          </a:r>
          <a:r>
            <a:rPr lang="ru-RU" sz="2400" kern="1200" dirty="0">
              <a:solidFill>
                <a:schemeClr val="tx1"/>
              </a:solidFill>
            </a:rPr>
            <a:t>, особенно если нужный специалист временно недоступен. 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0" y="0"/>
        <a:ext cx="8570964" cy="1522667"/>
      </dsp:txXfrm>
    </dsp:sp>
    <dsp:sp modelId="{626A3793-3BC1-4A68-9CF5-3D10548247AB}">
      <dsp:nvSpPr>
        <dsp:cNvPr id="0" name=""/>
        <dsp:cNvSpPr/>
      </dsp:nvSpPr>
      <dsp:spPr>
        <a:xfrm>
          <a:off x="893368" y="1776444"/>
          <a:ext cx="10124846" cy="1522667"/>
        </a:xfrm>
        <a:prstGeom prst="roundRect">
          <a:avLst>
            <a:gd name="adj" fmla="val 1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chemeClr val="tx1"/>
              </a:solidFill>
            </a:rPr>
            <a:t>Недостаточное количество специалистов по разным секторам инвентаризации создает рисковую ситуацию по качеству работы. 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893368" y="1776444"/>
        <a:ext cx="8241743" cy="1522667"/>
      </dsp:txXfrm>
    </dsp:sp>
    <dsp:sp modelId="{2732CAF1-B880-4689-AA86-872A00013E3A}">
      <dsp:nvSpPr>
        <dsp:cNvPr id="0" name=""/>
        <dsp:cNvSpPr/>
      </dsp:nvSpPr>
      <dsp:spPr>
        <a:xfrm>
          <a:off x="1786737" y="3552889"/>
          <a:ext cx="10124846" cy="1522667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>
            <a:solidFill>
              <a:schemeClr val="tx1"/>
            </a:solidFill>
          </a:endParaRPr>
        </a:p>
      </dsp:txBody>
      <dsp:txXfrm>
        <a:off x="1786737" y="3552889"/>
        <a:ext cx="8241743" cy="1522667"/>
      </dsp:txXfrm>
    </dsp:sp>
    <dsp:sp modelId="{527BD9A0-7F05-42C9-AB80-B74E9B2F7276}">
      <dsp:nvSpPr>
        <dsp:cNvPr id="0" name=""/>
        <dsp:cNvSpPr/>
      </dsp:nvSpPr>
      <dsp:spPr>
        <a:xfrm>
          <a:off x="9135112" y="1154689"/>
          <a:ext cx="989733" cy="98973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solidFill>
              <a:schemeClr val="tx1"/>
            </a:solidFill>
          </a:endParaRPr>
        </a:p>
      </dsp:txBody>
      <dsp:txXfrm>
        <a:off x="9135112" y="1154689"/>
        <a:ext cx="989733" cy="989733"/>
      </dsp:txXfrm>
    </dsp:sp>
    <dsp:sp modelId="{562DBCD4-0BD2-4335-A2FC-9BF7F1EB8474}">
      <dsp:nvSpPr>
        <dsp:cNvPr id="0" name=""/>
        <dsp:cNvSpPr/>
      </dsp:nvSpPr>
      <dsp:spPr>
        <a:xfrm>
          <a:off x="10028481" y="2920983"/>
          <a:ext cx="989733" cy="98973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solidFill>
              <a:schemeClr val="tx1"/>
            </a:solidFill>
          </a:endParaRPr>
        </a:p>
      </dsp:txBody>
      <dsp:txXfrm>
        <a:off x="10028481" y="2920983"/>
        <a:ext cx="989733" cy="9897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2072C-81B1-4E84-8872-60BC8BB0ADD2}" type="datetimeFigureOut">
              <a:rPr lang="ru-RU" smtClean="0"/>
              <a:pPr/>
              <a:t>02.12.2020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63BE1-68EB-4B68-95DD-BE2481BBC7C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08462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Стремясь усилить глобальный ответ на угрозу изменения климата, Стороны приняли Парижское соглашение в 2015 году и через него создали систему расширенной прозрачности (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ETF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0AEB78-E0A2-4273-BDC5-F9C6EE63E16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9493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F596FB6-4F5C-4236-A178-AE21535B3C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19822985-7D84-479F-851D-2A1DB31813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A5498FF-FB17-46BE-89DA-20FC87636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C443D-B4D3-458E-9117-07EDEDE80957}" type="datetime1">
              <a:rPr lang="ru-RU" smtClean="0"/>
              <a:pPr/>
              <a:t>02.12.2020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7A311CC-2381-4AEB-8EE4-F89BA8047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7169BFF-7026-4430-8545-587D02879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5B2C-F101-43B1-A84D-D44EA327B24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49751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2A3A7FB-62E4-48EC-AFA3-E78F430AB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042525CB-29A0-4E44-A3BB-1BC9F86252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82777EE-2EFF-4BFC-9AAD-86AA03FEE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9E80C-FAD6-4B74-8A9D-18B4F269F1D6}" type="datetime1">
              <a:rPr lang="ru-RU" smtClean="0"/>
              <a:pPr/>
              <a:t>02.12.2020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7046B7B-E04E-4979-9BBB-65B6FC2F5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B6238BD-7AF7-41C8-B64D-E16063D34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5B2C-F101-43B1-A84D-D44EA327B24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6672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55DA74DF-EB8B-4584-BDD3-6A7ABA9B63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1160D00F-DCCF-455B-801F-F6DB613A2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380C9BB-C17B-4485-A1A1-EA5C94242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9F16-F405-4C64-91F6-A068B9D27E1A}" type="datetime1">
              <a:rPr lang="ru-RU" smtClean="0"/>
              <a:pPr/>
              <a:t>02.12.2020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947D103-DB40-4247-8202-1CA07F424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5AD2C85-9342-4080-BCB4-68225845B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5B2C-F101-43B1-A84D-D44EA327B24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87057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491BF6-D354-4F51-8F55-8997F2ED30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AACA815-A61D-4334-9070-5AEACADE2F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4AF392-BA50-4517-8001-348119FAE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71294-40E6-434A-99CB-137978D7F177}" type="datetime1">
              <a:rPr lang="ru-RU" smtClean="0"/>
              <a:pPr/>
              <a:t>02.12.2020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8E86697-C3B9-4457-8F1F-37AB6DCEE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7186D58-A801-440A-B8D3-D4249705E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3BE6-8DC3-457D-BC8D-DFF5CDD4CE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68492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CE3A59-2D7B-4182-A9CA-F9A8CA8BC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779F39C-3F63-4AE3-95D4-52C7426A2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0E8BB82-0DC4-4025-85E7-A0F8BF371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5D9E-5498-4D9E-80BA-4D47087074CF}" type="datetime1">
              <a:rPr lang="ru-RU" smtClean="0"/>
              <a:pPr/>
              <a:t>02.12.2020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6D6075F-EC6A-4CE8-8658-270CBED60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3FD7F8D-0B95-4967-A1CB-416435CB8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3BE6-8DC3-457D-BC8D-DFF5CDD4CE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976125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AB1586-B62C-4ED1-8422-7F25DF93F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0BF2699-D2D4-433F-B109-EB659C904E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CC11949-2BD6-412A-B25E-E11CDDB85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A2D13-9BB1-4B39-A1AE-C5136F7C0F6D}" type="datetime1">
              <a:rPr lang="ru-RU" smtClean="0"/>
              <a:pPr/>
              <a:t>02.12.2020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951020C-FA39-4AC4-AD0B-EC27E9CD5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CCB27F1-43B0-4AF6-A975-37FA7BCA8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3BE6-8DC3-457D-BC8D-DFF5CDD4CE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39988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4AA8EB-DD4E-4B40-89B7-019F6591D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28AA26-CC6A-4335-A86B-6F238EDF3D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2EB4652-880E-4608-BD9E-641A0E5EA9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88FD775-DAD5-448F-9FC7-73F6BF610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6933-BE94-40E4-97DC-EBB190DE0BCA}" type="datetime1">
              <a:rPr lang="ru-RU" smtClean="0"/>
              <a:pPr/>
              <a:t>02.12.2020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E04A500-0C90-4B47-9F3E-9A0ACC690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F6F4AE4-59A0-4D62-97B3-A14A0D2E2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3BE6-8DC3-457D-BC8D-DFF5CDD4CE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92577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BC00A5-AA88-401B-8DBD-3CC26AF05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9FC9034-5CF7-4A88-A2F5-EF92CE71D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64D4E4C-A57D-412E-BB05-6018590841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18C4E2E-113A-452C-9094-D16F5C884E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F0400AE-DBCF-47E1-8079-D6DFA19A09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06B765B-F3B1-4BF6-A6D9-7613E95BD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CA3D-5ABF-48FB-B234-9B356AA7B1B5}" type="datetime1">
              <a:rPr lang="ru-RU" smtClean="0"/>
              <a:pPr/>
              <a:t>02.12.2020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9ED596A-74B1-418E-87EB-230642A74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DF2FE70-3ACB-48AA-AD64-C7B7E1346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3BE6-8DC3-457D-BC8D-DFF5CDD4CE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009516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5B4E5E-3668-4216-8E7A-9B6E6D09C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634865D-6483-4D68-A759-02B2C1102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313D0-F400-4EAA-ADA6-F3F22A9E2EED}" type="datetime1">
              <a:rPr lang="ru-RU" smtClean="0"/>
              <a:pPr/>
              <a:t>02.12.2020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B11905F-A16C-42EB-9BA4-574F08F6A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39A8A33-AE72-4EE7-A716-AF9ED879C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3BE6-8DC3-457D-BC8D-DFF5CDD4CE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969411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02D8C98-E665-49ED-B159-048D28544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6273-F31C-4ADE-AD92-0AA082A032DC}" type="datetime1">
              <a:rPr lang="ru-RU" smtClean="0"/>
              <a:pPr/>
              <a:t>02.12.2020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BD52740-1CA9-4BAA-B04F-E780D3E11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3C106D4-AE61-4D2B-B9B4-394721EF4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3BE6-8DC3-457D-BC8D-DFF5CDD4CE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67484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53CF3C-C5E6-4CAD-AFBB-7EE01CFE1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975EEF-A3D8-4306-83AB-EAFA7E060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A507382-6113-40DC-B3D7-EF2B9CFE3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6244BD9-58C3-4691-AE11-1094FB574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E73E9-51A8-4908-9FC2-503732230737}" type="datetime1">
              <a:rPr lang="ru-RU" smtClean="0"/>
              <a:pPr/>
              <a:t>02.12.2020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17F8EE8-10AD-4109-BEE1-72B9E44B6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4D9B8D7-C3DC-4E3C-81B8-8E7A5B6DD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3BE6-8DC3-457D-BC8D-DFF5CDD4CE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51445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4C21433-2848-47DC-BE5C-05BC585AD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7D62444-BA61-4643-89A6-8EE9F2B5F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E3A3A20-24CD-4349-BF8F-6EABBC337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25D6-9D69-4217-AB84-324A81CB9E6D}" type="datetime1">
              <a:rPr lang="ru-RU" smtClean="0"/>
              <a:pPr/>
              <a:t>02.12.2020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53E1C5F-D2F7-4639-8CA8-3FBD94B2E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8E7EC58-E240-4BEF-937D-161FD12D7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5B2C-F101-43B1-A84D-D44EA327B24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034951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E89F22-87C2-44E7-9818-81115232A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3263C06-19F6-4CD4-B7D7-D3A488D43C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488F7E0-0641-4648-9E07-EB22CBA492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D0E263C-8D05-4837-87CC-B9499F16B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2CEBA-F3E6-4753-9D9D-20DA40724396}" type="datetime1">
              <a:rPr lang="ru-RU" smtClean="0"/>
              <a:pPr/>
              <a:t>02.12.2020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E5E409B-1E27-4ED1-BB81-03BD69F00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B0230D8-214B-4962-BF76-7B16AEAD6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3BE6-8DC3-457D-BC8D-DFF5CDD4CE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17885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68E132-DFD2-4C9E-9CB3-4D7CB8553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64CCCA7-9647-40EF-80B5-57EC31DF7B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85DC549-BE8E-42F1-A699-09860C763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BC35-EEC0-439E-A864-769F92740B8E}" type="datetime1">
              <a:rPr lang="ru-RU" smtClean="0"/>
              <a:pPr/>
              <a:t>02.12.2020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FC3EEFA-7945-4EBB-B6BB-159143C52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CD97DEB-726C-4CD4-9D25-946C0DC9C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3BE6-8DC3-457D-BC8D-DFF5CDD4CE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25847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F813D70-9F1F-4D80-94DF-D9436F60AA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8A63E86-1D9E-4A8C-9E70-3F2F1857E6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AE03866-A696-4558-B9F0-63A5E5F16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4AB5F-9753-447D-B3E3-B050642D1F0B}" type="datetime1">
              <a:rPr lang="ru-RU" smtClean="0"/>
              <a:pPr/>
              <a:t>02.12.2020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58F351-A305-4711-B1D7-929731C67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E68A84A-7BCB-421E-BD0C-9C0C13094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3BE6-8DC3-457D-BC8D-DFF5CDD4CE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399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FE3011B-4590-4625-8D9A-3CEDF18EE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0002075-7D7B-42F3-AC79-D54720124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1D76711-D033-40C0-A28A-6E6381763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C180-B47D-40AD-ADC9-0D3037C5A7E0}" type="datetime1">
              <a:rPr lang="ru-RU" smtClean="0"/>
              <a:pPr/>
              <a:t>02.12.2020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0A7E2C7-6FB2-4B5D-897A-1CFA193EA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7ADF10A-DF09-4062-AE29-49A94515B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5B2C-F101-43B1-A84D-D44EA327B24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5323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7C559DE-23D2-4280-A338-15FFA4262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CD956EB-FED7-4B8B-A7BD-F869FCBBE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8DA2E2B-7D26-4D1E-A7C0-8754F31938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1811559-2A79-4425-B35D-F1324879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5C06E-8020-46D6-B9A8-FD442D426AC9}" type="datetime1">
              <a:rPr lang="ru-RU" smtClean="0"/>
              <a:pPr/>
              <a:t>02.12.2020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AC119EF-EE64-40ED-8CF0-2EA2512EF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02D0322-1A4D-4DC9-AF52-640424CA6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5B2C-F101-43B1-A84D-D44EA327B24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90526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2934855-B269-422E-8D0D-E9BC62D94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63BAAF1-BA52-46C6-9300-5E1967C78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30D21E4-0536-49CA-9C9B-2411E476DE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DC9924FC-F467-4D11-8F1F-50D12FDBDF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73BFF553-6555-49F9-AC22-815A721601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0244914C-F65F-40EB-9CB1-04DE760BB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4F50B-EFEB-4561-90BE-21FADFC4A96C}" type="datetime1">
              <a:rPr lang="ru-RU" smtClean="0"/>
              <a:pPr/>
              <a:t>02.12.2020</a:t>
            </a:fld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C008C426-3C6A-4528-96CE-BB24FDB59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14E5F4AF-4631-4830-8451-DB16C2F15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5B2C-F101-43B1-A84D-D44EA327B24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16233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EBA9D4B-1B6D-48CA-BAA6-E5CEC7DDB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226F9BE3-07C0-49DE-8012-0FEC33B7B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C2474-3ACE-488A-BE4B-22DE72929EF1}" type="datetime1">
              <a:rPr lang="ru-RU" smtClean="0"/>
              <a:pPr/>
              <a:t>02.12.2020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6F1414D3-9E05-4752-9E1F-8DA1950EA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C94F873D-293B-4A9F-B4DA-CECDB2675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5B2C-F101-43B1-A84D-D44EA327B24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23993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5035C522-6506-4FF5-ABC0-8259F86D8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A307E-159B-4E2C-B008-3980BA75AD6B}" type="datetime1">
              <a:rPr lang="ru-RU" smtClean="0"/>
              <a:pPr/>
              <a:t>02.12.2020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90952869-479F-41D5-B2C4-0212B0662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05CDF01-B711-45CD-9117-ED5E9995A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5B2C-F101-43B1-A84D-D44EA327B24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65250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0BDD3E5-A4E2-4F93-8907-E10CEC0B1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9AA1BF4-27E1-4D9B-A75D-B5BD0BC61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B1B522D-727D-45B9-B21A-7A816EB65A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FCB7586-E34B-4E4B-844A-BF3656286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44CEE-E8B7-4247-B4F5-1642A47713B5}" type="datetime1">
              <a:rPr lang="ru-RU" smtClean="0"/>
              <a:pPr/>
              <a:t>02.12.2020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44F4B03-50C2-4236-A599-9C020332E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272966F-4A9A-4CFB-B23F-4E9A999CC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5B2C-F101-43B1-A84D-D44EA327B24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6685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F846F3E-FD9A-4330-984C-BB10B1CE5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82682EB7-F637-477E-8A2B-D61D1369D3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2F57283-5B18-45C7-9B01-359DAA1E32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CC82919-9C14-4B37-8F03-95A01163B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83A9-0A48-4910-9BB2-F8E7306D52C5}" type="datetime1">
              <a:rPr lang="ru-RU" smtClean="0"/>
              <a:pPr/>
              <a:t>02.12.2020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ECB0F59-5C6A-4B2E-A216-CC2C9C9CF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FE59524-DF47-403A-8BFF-512D8C1DA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5B2C-F101-43B1-A84D-D44EA327B24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3395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167299F-AB19-49A5-BC7F-129C9B7C6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C25F1DF-CB6E-4519-85C8-8EF223512B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F6A45C4-9FF9-426A-B2E9-D29AEFF25E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F1DE4-CE9D-4259-B618-62DBAF5B4570}" type="datetime1">
              <a:rPr lang="ru-RU" smtClean="0"/>
              <a:pPr/>
              <a:t>02.12.2020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50DAFE8-BE5F-4699-B67D-AB13047ABA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B699258-3BB5-464B-A414-F4A818A47B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95B2C-F101-43B1-A84D-D44EA327B24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70397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87FEF51-901A-4D4C-8CA3-8A5543C1D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90D5003-8BCD-486C-AF96-2F812D5FF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802171B-CDDA-4CB4-A8C6-5A431719B6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2153C-5112-49F2-89B9-4123A164D657}" type="datetime1">
              <a:rPr lang="ru-RU" smtClean="0"/>
              <a:pPr/>
              <a:t>02.12.2020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8B9BCA7-DCEA-4A5A-A3F0-BB8A50F52C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61B8CA-FBE2-476D-9DBE-90DD4B1FB1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D3BE6-8DC3-457D-BC8D-DFF5CDD4CE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93842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en-US" sz="4800" b="0" kern="1200" dirty="0">
          <a:solidFill>
            <a:schemeClr val="accent2">
              <a:lumMod val="50000"/>
            </a:schemeClr>
          </a:solidFill>
          <a:latin typeface="Tahoma" panose="020B0604030504040204" pitchFamily="34" charset="0"/>
          <a:ea typeface="+mn-ea"/>
          <a:cs typeface="+mn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omments" Target="../comments/commen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F34FFAE-5EE4-410B-ABE8-00F55A3D80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745" y="1590520"/>
            <a:ext cx="11045228" cy="2556814"/>
          </a:xfrm>
        </p:spPr>
        <p:txBody>
          <a:bodyPr>
            <a:noAutofit/>
          </a:bodyPr>
          <a:lstStyle/>
          <a:p>
            <a:r>
              <a:rPr lang="ru-RU" sz="5400" b="1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Создание национальной системы </a:t>
            </a:r>
            <a:r>
              <a:rPr lang="en-US" sz="5400" b="1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MRV </a:t>
            </a:r>
            <a:r>
              <a:rPr lang="ru-RU" sz="5400" b="1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Туркменистане:</a:t>
            </a:r>
            <a:br>
              <a:rPr lang="ru-RU" sz="5400" b="1" dirty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4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разработка комплексной дорожной карты для проведения регулярной инвентаризации ПГ</a:t>
            </a:r>
            <a:endParaRPr lang="ru-RU" sz="96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30F18F07-9EDA-4B5A-BB0B-1413657703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4745" y="471503"/>
            <a:ext cx="11045227" cy="1076640"/>
          </a:xfrm>
        </p:spPr>
        <p:txBody>
          <a:bodyPr>
            <a:normAutofit/>
          </a:bodyPr>
          <a:lstStyle/>
          <a:p>
            <a:r>
              <a:rPr lang="ru-RU" b="1" kern="1400" spc="25" dirty="0">
                <a:solidFill>
                  <a:srgbClr val="17365D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Региональная встреча Центрально-Азиатской сети по вопросам </a:t>
            </a:r>
            <a:r>
              <a:rPr lang="en-US" b="1" kern="1400" spc="25" dirty="0">
                <a:solidFill>
                  <a:srgbClr val="17365D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MRV</a:t>
            </a:r>
            <a:r>
              <a:rPr lang="ru-RU" b="1" kern="1400" spc="25" dirty="0">
                <a:solidFill>
                  <a:srgbClr val="17365D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прозрачности: ключевые достижения – 2020 и перспективы – 2021</a:t>
            </a:r>
            <a:endParaRPr lang="ru-RU" kern="1400" spc="25" dirty="0">
              <a:solidFill>
                <a:srgbClr val="17365D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2EBE5FEE-7B2B-4D0F-84F5-4DDCFD787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5B2C-F101-43B1-A84D-D44EA327B245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4DEB1A4-54EA-43E6-922F-6AE2F537DA43}"/>
              </a:ext>
            </a:extLst>
          </p:cNvPr>
          <p:cNvSpPr txBox="1"/>
          <p:nvPr/>
        </p:nvSpPr>
        <p:spPr>
          <a:xfrm>
            <a:off x="5432079" y="4978560"/>
            <a:ext cx="5414727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dirty="0"/>
              <a:t>Назар </a:t>
            </a:r>
            <a:r>
              <a:rPr lang="ru-RU" sz="2800" dirty="0" err="1"/>
              <a:t>Аллабердиев</a:t>
            </a:r>
            <a:endParaRPr lang="ru-RU" sz="2800" dirty="0"/>
          </a:p>
          <a:p>
            <a:pPr algn="r"/>
            <a:r>
              <a:rPr lang="ru-RU" i="1" dirty="0"/>
              <a:t>Национальный эксперт по инвентаризации парниковых газов в Туркменистане</a:t>
            </a:r>
          </a:p>
          <a:p>
            <a:pPr algn="r"/>
            <a:endParaRPr lang="ru-RU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0CACF29A-16A8-4AC5-B877-145742C201D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32" y="4189711"/>
            <a:ext cx="4118949" cy="241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51940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C571D6BC-DA4A-4886-81A7-0F9F01CFE3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65238" y="77886"/>
            <a:ext cx="8861523" cy="6702228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C0997E4-D271-42F2-9A22-E0F86F5CE0F8}"/>
              </a:ext>
            </a:extLst>
          </p:cNvPr>
          <p:cNvSpPr txBox="1"/>
          <p:nvPr/>
        </p:nvSpPr>
        <p:spPr>
          <a:xfrm>
            <a:off x="112295" y="77885"/>
            <a:ext cx="306404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Дизайн системы 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QA/QC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972F266D-FF50-42C4-8ED4-63536C99B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5B2C-F101-43B1-A84D-D44EA327B245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03595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B2C7CCB2-2B42-4BAD-B10B-D979422E0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26" y="0"/>
            <a:ext cx="10515600" cy="1325563"/>
          </a:xfrm>
        </p:spPr>
        <p:txBody>
          <a:bodyPr>
            <a:noAutofit/>
          </a:bodyPr>
          <a:lstStyle/>
          <a:p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Система подготовки и обеспечения специалистов для инвентаризации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9EB0518B-6B6A-424F-9F7D-6AFD9E1AE3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30581907"/>
              </p:ext>
            </p:extLst>
          </p:nvPr>
        </p:nvGraphicFramePr>
        <p:xfrm>
          <a:off x="134112" y="1645920"/>
          <a:ext cx="11911584" cy="5075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B9D7FD9-209B-4B48-9B65-C8A12E456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5B2C-F101-43B1-A84D-D44EA327B245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FCDFD28-E200-458E-B7E2-359A4A46333D}"/>
              </a:ext>
            </a:extLst>
          </p:cNvPr>
          <p:cNvSpPr txBox="1"/>
          <p:nvPr/>
        </p:nvSpPr>
        <p:spPr>
          <a:xfrm>
            <a:off x="1993588" y="5216115"/>
            <a:ext cx="1000088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>
                <a:solidFill>
                  <a:schemeClr val="tx1"/>
                </a:solidFill>
              </a:rPr>
              <a:t>Для успешного продолжения возрастающих объемов работ по инвентаризации необходимо расширить сеть доступных и тренированных специалистов способных как производить оценку выбросов по секторам используя более точные методологические уровни, так и участвовать в процессе КК/ОК.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7020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8EDB3DE-8518-4B46-902B-17B5524A1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665" y="368559"/>
            <a:ext cx="11420669" cy="612088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Ключевые рекомендации</a:t>
            </a:r>
          </a:p>
          <a:p>
            <a:pPr marL="0" indent="0" algn="ctr">
              <a:buNone/>
            </a:pPr>
            <a:endParaRPr lang="ru-RU" sz="2000" b="1" dirty="0"/>
          </a:p>
          <a:p>
            <a:r>
              <a:rPr lang="ru-RU" sz="3200" dirty="0"/>
              <a:t>Необходимо создать постоянную структуру для проведения инвентаризаций парниковых газов и других работ по вопросам изменения климата в Туркменистане;</a:t>
            </a:r>
          </a:p>
          <a:p>
            <a:r>
              <a:rPr lang="ru-RU" sz="3200" dirty="0"/>
              <a:t>Разработать и внедрить систему сбора данных, где существует обязательные соглашения между поставщиками данных и ответственной структурой, осуществляющей обработку и компиляцию данных;</a:t>
            </a:r>
          </a:p>
          <a:p>
            <a:r>
              <a:rPr lang="ru-RU" sz="3200" dirty="0"/>
              <a:t>Создать систему оценки и контроля качества и инструментальной поддержки для обеспечения устойчивой отчетности;</a:t>
            </a:r>
          </a:p>
          <a:p>
            <a:r>
              <a:rPr lang="ru-RU" sz="3200" dirty="0"/>
              <a:t>Разработать и внедрить систему по подготовке специалистов в области изменения климата в Туркменистане;</a:t>
            </a:r>
          </a:p>
          <a:p>
            <a:r>
              <a:rPr lang="ru-RU" sz="3200" dirty="0"/>
              <a:t>Внедрить стабильную информационную систему для поддержки сбора и обработки данных по инвентаризации и, в дальнейшем, в других областях </a:t>
            </a:r>
            <a:r>
              <a:rPr lang="en-US" sz="3200" dirty="0"/>
              <a:t>MRV.</a:t>
            </a:r>
            <a:endParaRPr lang="ru-RU" sz="3200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A68251EB-AC8D-4C60-B897-8DB54DC2F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5B2C-F101-43B1-A84D-D44EA327B245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00064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8EDB3DE-8518-4B46-902B-17B5524A1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38" y="136525"/>
            <a:ext cx="11921924" cy="6584950"/>
          </a:xfrm>
        </p:spPr>
        <p:txBody>
          <a:bodyPr>
            <a:normAutofit fontScale="77500" lnSpcReduction="20000"/>
          </a:bodyPr>
          <a:lstStyle/>
          <a:p>
            <a:pPr indent="0" algn="ctr">
              <a:lnSpc>
                <a:spcPct val="70000"/>
              </a:lnSpc>
              <a:buNone/>
            </a:pPr>
            <a:r>
              <a:rPr lang="ru-RU" sz="4800" b="1" dirty="0">
                <a:solidFill>
                  <a:schemeClr val="accent2">
                    <a:lumMod val="50000"/>
                  </a:schemeClr>
                </a:solidFill>
              </a:rPr>
              <a:t>Технические комментарии по улучшению качества отчета по инвентаризации (для возможного включения в четвертое Национальное Сообщение):</a:t>
            </a:r>
          </a:p>
          <a:p>
            <a:pPr marL="342900" lvl="0" indent="-342900" algn="just">
              <a:lnSpc>
                <a:spcPct val="70000"/>
              </a:lnSpc>
              <a:buFont typeface="Arial" panose="020B0604020202020204" pitchFamily="34" charset="0"/>
              <a:buAutoNum type="arabicPeriod"/>
            </a:pPr>
            <a:endParaRPr lang="ru-RU" sz="3700" dirty="0"/>
          </a:p>
          <a:p>
            <a:pPr marL="342900" lvl="0" indent="-342900" algn="just">
              <a:lnSpc>
                <a:spcPct val="70000"/>
              </a:lnSpc>
              <a:buFont typeface="Arial" panose="020B0604020202020204" pitchFamily="34" charset="0"/>
              <a:buAutoNum type="arabicPeriod"/>
            </a:pPr>
            <a:r>
              <a:rPr lang="ru-RU" sz="3900" dirty="0"/>
              <a:t>Включить анализ ключевых категорий  (по уровню и тенденциям) – это поможет более точно спланировать план по улучшению инвентаризации (глава 4, 2006 МГЭИК).  </a:t>
            </a:r>
          </a:p>
          <a:p>
            <a:pPr marL="342900" lvl="0" indent="-342900" algn="just">
              <a:lnSpc>
                <a:spcPct val="70000"/>
              </a:lnSpc>
              <a:buFont typeface="Arial" panose="020B0604020202020204" pitchFamily="34" charset="0"/>
              <a:buAutoNum type="arabicPeriod"/>
            </a:pPr>
            <a:r>
              <a:rPr lang="ru-RU" sz="3900" dirty="0"/>
              <a:t>Включить анализ неопределенностей инвентаризации – это также поможет планированию улучшения качества инвентаризации (глава 3, 2006 МГЭИК).  </a:t>
            </a:r>
          </a:p>
          <a:p>
            <a:pPr marL="342900" lvl="0" indent="-342900" algn="just">
              <a:lnSpc>
                <a:spcPct val="70000"/>
              </a:lnSpc>
              <a:buFont typeface="Arial" panose="020B0604020202020204" pitchFamily="34" charset="0"/>
              <a:buAutoNum type="arabicPeriod"/>
            </a:pPr>
            <a:r>
              <a:rPr lang="ru-RU" sz="3900" dirty="0"/>
              <a:t>Включить описание методов расчета выбросов хотя бы для ключевых категорий.</a:t>
            </a:r>
          </a:p>
          <a:p>
            <a:pPr marL="342900" lvl="0" indent="-342900" algn="just">
              <a:lnSpc>
                <a:spcPct val="70000"/>
              </a:lnSpc>
              <a:buFont typeface="Arial" panose="020B0604020202020204" pitchFamily="34" charset="0"/>
              <a:buAutoNum type="arabicPeriod"/>
            </a:pPr>
            <a:r>
              <a:rPr lang="ru-RU" sz="3900" dirty="0"/>
              <a:t>Приложить усилия по улучшению статистики по данным по деятельности в секторах Сельское хозяйство, Отходы и ЗИСЛХ.</a:t>
            </a:r>
          </a:p>
          <a:p>
            <a:pPr marL="342900" lvl="0" indent="-342900" algn="just">
              <a:lnSpc>
                <a:spcPct val="70000"/>
              </a:lnSpc>
              <a:buFont typeface="Arial" panose="020B0604020202020204" pitchFamily="34" charset="0"/>
              <a:buAutoNum type="arabicPeriod"/>
            </a:pPr>
            <a:r>
              <a:rPr lang="ru-RU" sz="3900" dirty="0"/>
              <a:t>Включить информацию и данные по категории Хранения и использования навоза в секторе </a:t>
            </a:r>
            <a:r>
              <a:rPr lang="ru-RU" sz="3900"/>
              <a:t>Сельское хозяйство.</a:t>
            </a:r>
            <a:endParaRPr lang="ru-RU" sz="3900" dirty="0"/>
          </a:p>
          <a:p>
            <a:pPr marL="342900" lvl="0" indent="-342900" algn="just">
              <a:lnSpc>
                <a:spcPct val="70000"/>
              </a:lnSpc>
              <a:buFont typeface="Arial" panose="020B0604020202020204" pitchFamily="34" charset="0"/>
              <a:buAutoNum type="arabicPeriod"/>
            </a:pPr>
            <a:r>
              <a:rPr lang="ru-RU" sz="3900" dirty="0"/>
              <a:t>Включить как минимум категорию Кондиционирование и охлаждение воздуха в секторе Промышленные процессы. </a:t>
            </a:r>
          </a:p>
          <a:p>
            <a:pPr marL="342900" lvl="0" indent="-342900" algn="just">
              <a:lnSpc>
                <a:spcPct val="70000"/>
              </a:lnSpc>
              <a:buFont typeface="Arial" panose="020B0604020202020204" pitchFamily="34" charset="0"/>
              <a:buAutoNum type="arabicPeriod"/>
            </a:pPr>
            <a:r>
              <a:rPr lang="ru-RU" sz="3900" dirty="0"/>
              <a:t>Включить как минимум категорию Очистка и сброс сточных вод в секторе Отходы.</a:t>
            </a:r>
          </a:p>
          <a:p>
            <a:pPr marL="342900" lvl="0" indent="-342900" algn="just">
              <a:lnSpc>
                <a:spcPct val="70000"/>
              </a:lnSpc>
              <a:buFont typeface="Arial" panose="020B0604020202020204" pitchFamily="34" charset="0"/>
              <a:buAutoNum type="arabicPeriod"/>
            </a:pPr>
            <a:r>
              <a:rPr lang="ru-RU" sz="3900" dirty="0"/>
              <a:t>Включить обсуждение распределения выбросов по газам в каждом секторе.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A68251EB-AC8D-4C60-B897-8DB54DC2F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5B2C-F101-43B1-A84D-D44EA327B245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261094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lideWiki | undefined | Thank you - Questions">
            <a:extLst>
              <a:ext uri="{FF2B5EF4-FFF2-40B4-BE49-F238E27FC236}">
                <a16:creationId xmlns:a16="http://schemas.microsoft.com/office/drawing/2014/main" xmlns="" id="{A6F5845F-D25D-48CB-8283-71F8D8695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4366" y="735106"/>
            <a:ext cx="10287000" cy="6122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74BF10E-8FD7-427A-BB48-15EEEB1F0E12}"/>
              </a:ext>
            </a:extLst>
          </p:cNvPr>
          <p:cNvSpPr/>
          <p:nvPr/>
        </p:nvSpPr>
        <p:spPr>
          <a:xfrm>
            <a:off x="1070634" y="1183323"/>
            <a:ext cx="10273967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5400" b="1" dirty="0">
                <a:ln/>
                <a:solidFill>
                  <a:schemeClr val="accent3"/>
                </a:solidFill>
              </a:rPr>
              <a:t>Спасибо за внимание – вопросы?</a:t>
            </a:r>
            <a:endParaRPr lang="en-US" sz="5400" b="1" dirty="0">
              <a:ln/>
              <a:solidFill>
                <a:schemeClr val="accent3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2CD93B07-C05B-4CB4-BF80-8DD1C6B1738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74539" y="5553550"/>
            <a:ext cx="578734" cy="113868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2F31EC07-5743-41BB-AEA4-AAB1608D1D71}"/>
              </a:ext>
            </a:extLst>
          </p:cNvPr>
          <p:cNvPicPr/>
          <p:nvPr/>
        </p:nvPicPr>
        <p:blipFill rotWithShape="1">
          <a:blip r:embed="rId4" cstate="print"/>
          <a:srcRect l="15064" t="75730" r="64850" b="10356"/>
          <a:stretch/>
        </p:blipFill>
        <p:spPr bwMode="auto">
          <a:xfrm>
            <a:off x="4566769" y="5661228"/>
            <a:ext cx="2622924" cy="92332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3076" name="Picture 4" descr="GEF Logo | Global Environment Facility">
            <a:extLst>
              <a:ext uri="{FF2B5EF4-FFF2-40B4-BE49-F238E27FC236}">
                <a16:creationId xmlns:a16="http://schemas.microsoft.com/office/drawing/2014/main" xmlns="" id="{E313736E-9D8F-409E-A51C-010EC2F224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19442" y="5562547"/>
            <a:ext cx="1099167" cy="1284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AAD2078F-9B4A-485F-9165-C108D70FC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5B2C-F101-43B1-A84D-D44EA327B245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54534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>
            <a:extLst>
              <a:ext uri="{FF2B5EF4-FFF2-40B4-BE49-F238E27FC236}">
                <a16:creationId xmlns:a16="http://schemas.microsoft.com/office/drawing/2014/main" xmlns="" id="{6F6D47DE-B88E-44B3-B803-216543872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26026"/>
            <a:ext cx="11940012" cy="467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altLang="ru-RU" sz="2800" dirty="0"/>
              <a:t>Туркменистан ратифицировал РКИК ООН в 1995 г.,</a:t>
            </a:r>
            <a:endParaRPr lang="en-US" altLang="ru-RU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altLang="ru-RU" sz="2800" dirty="0"/>
              <a:t>15 июня 2012г. Президент Туркменистана подписал постановление об утверждении Национальной стратегии Туркменистана по изменению климата (обновлена 23 сентября 2019 года)</a:t>
            </a:r>
            <a:endParaRPr lang="en-US" altLang="ru-RU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altLang="ru-RU" sz="2800" dirty="0"/>
              <a:t>В 1997-2015 гг. были подготовлены Три национальных сообщения по РКИК ООН.</a:t>
            </a:r>
            <a:endParaRPr lang="en-US" altLang="ru-RU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ru-RU" sz="2800" dirty="0"/>
              <a:t>23 </a:t>
            </a:r>
            <a:r>
              <a:rPr lang="ru-RU" altLang="ru-RU" sz="2800" dirty="0"/>
              <a:t>октября 2016 г. </a:t>
            </a:r>
            <a:r>
              <a:rPr lang="ru-RU" altLang="ru-RU" sz="2800" b="1" dirty="0"/>
              <a:t>Туркменистан</a:t>
            </a:r>
            <a:r>
              <a:rPr lang="en-US" altLang="ru-RU" sz="2800" dirty="0"/>
              <a:t> </a:t>
            </a:r>
            <a:r>
              <a:rPr lang="ru-RU" altLang="ru-RU" sz="2800" dirty="0"/>
              <a:t>ратифицировал </a:t>
            </a:r>
            <a:r>
              <a:rPr lang="ru-RU" altLang="ru-RU" sz="2800" b="1" dirty="0"/>
              <a:t>Парижское соглашение</a:t>
            </a:r>
            <a:endParaRPr lang="en-US" altLang="ru-RU" sz="28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altLang="ru-RU" sz="2800" dirty="0"/>
              <a:t>В 2020 г. началось выполнение  Четвертого национального сообщения</a:t>
            </a:r>
            <a:r>
              <a:rPr lang="en-US" altLang="ru-RU" sz="2800" dirty="0"/>
              <a:t> </a:t>
            </a:r>
            <a:r>
              <a:rPr lang="ru-RU" altLang="ru-RU" sz="2800" dirty="0"/>
              <a:t>+</a:t>
            </a:r>
            <a:r>
              <a:rPr lang="en-US" altLang="ru-RU" sz="2800" dirty="0"/>
              <a:t> </a:t>
            </a:r>
            <a:r>
              <a:rPr lang="ru-RU" altLang="ru-RU" sz="2800" dirty="0"/>
              <a:t>Первого Двухгодичного доклада. Проект </a:t>
            </a:r>
            <a:r>
              <a:rPr lang="en-US" altLang="ru-RU" sz="2800" dirty="0"/>
              <a:t>UNEP+UNDP</a:t>
            </a:r>
            <a:endParaRPr lang="ru-RU" altLang="ru-RU" sz="2800" dirty="0"/>
          </a:p>
          <a:p>
            <a:pPr lvl="1"/>
            <a:endParaRPr lang="ru-RU" altLang="ru-RU" sz="1600" dirty="0"/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xmlns="" id="{BFF575A4-8CF1-485A-8D25-27671A396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1616" y="136525"/>
            <a:ext cx="12163244" cy="147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4800" b="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Действия Туркменистана в области изменения климата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5A902AE4-F002-415E-B7D4-70FBA0BC4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5B2C-F101-43B1-A84D-D44EA327B245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ad All About It!? Media, Accountability and the Paris Agreement ...">
            <a:extLst>
              <a:ext uri="{FF2B5EF4-FFF2-40B4-BE49-F238E27FC236}">
                <a16:creationId xmlns:a16="http://schemas.microsoft.com/office/drawing/2014/main" xmlns="" id="{2D93302B-CDD7-4195-9A06-672D7FE00A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6147" b="19134"/>
          <a:stretch/>
        </p:blipFill>
        <p:spPr bwMode="auto">
          <a:xfrm>
            <a:off x="0" y="3722914"/>
            <a:ext cx="8858992" cy="3135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Eiffel Tower | Guinness World Records">
            <a:extLst>
              <a:ext uri="{FF2B5EF4-FFF2-40B4-BE49-F238E27FC236}">
                <a16:creationId xmlns:a16="http://schemas.microsoft.com/office/drawing/2014/main" xmlns="" id="{F96D7191-A193-4FDB-AA57-D6453CCF58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9660" r="29158"/>
          <a:stretch/>
        </p:blipFill>
        <p:spPr bwMode="auto">
          <a:xfrm>
            <a:off x="8395854" y="1"/>
            <a:ext cx="379614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79B2869-DCFE-49D4-A708-05CC764BC03E}"/>
              </a:ext>
            </a:extLst>
          </p:cNvPr>
          <p:cNvSpPr/>
          <p:nvPr/>
        </p:nvSpPr>
        <p:spPr>
          <a:xfrm>
            <a:off x="-1684792" y="-87511"/>
            <a:ext cx="1222857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altLang="en-US" sz="4800" b="1" dirty="0">
                <a:ln/>
                <a:solidFill>
                  <a:srgbClr val="AC8B00"/>
                </a:solidFill>
              </a:rPr>
              <a:t>Парижское Соглашение</a:t>
            </a:r>
            <a:endParaRPr lang="en-US" sz="4800" b="1" cap="none" spc="0" dirty="0">
              <a:ln/>
              <a:solidFill>
                <a:srgbClr val="AC8B00"/>
              </a:solidFill>
              <a:effectLst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886A76B-1099-4BBF-93CE-E7F52859CCD3}"/>
              </a:ext>
            </a:extLst>
          </p:cNvPr>
          <p:cNvSpPr txBox="1"/>
          <p:nvPr/>
        </p:nvSpPr>
        <p:spPr>
          <a:xfrm>
            <a:off x="0" y="950027"/>
            <a:ext cx="88589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1175" indent="-511175"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ru-RU" sz="2400" dirty="0"/>
              <a:t>Усиление глобального реагирования на угрозу ИЗМЕНЕНИЯ КЛИМАТА</a:t>
            </a:r>
          </a:p>
          <a:p>
            <a:pPr marL="511175" indent="-511175"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ru-RU" sz="2400" dirty="0"/>
              <a:t>Глобальная долгосрочная цель по температуре: 2</a:t>
            </a:r>
            <a:r>
              <a:rPr lang="ru-RU" sz="2400" cap="small" baseline="30000" dirty="0"/>
              <a:t>0</a:t>
            </a:r>
            <a:r>
              <a:rPr lang="en-US" sz="2400" cap="all" dirty="0"/>
              <a:t>C</a:t>
            </a:r>
            <a:r>
              <a:rPr lang="ru-RU" sz="2400" dirty="0"/>
              <a:t>/1.5</a:t>
            </a:r>
            <a:r>
              <a:rPr lang="ru-RU" sz="2400" cap="small" baseline="30000" dirty="0"/>
              <a:t>0</a:t>
            </a:r>
            <a:r>
              <a:rPr lang="en-US" sz="2400" cap="all" dirty="0"/>
              <a:t>C</a:t>
            </a:r>
            <a:endParaRPr lang="ru-RU" sz="2400" cap="all" dirty="0"/>
          </a:p>
          <a:p>
            <a:pPr marL="511175" indent="-511175"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ru-RU" sz="2400" dirty="0"/>
              <a:t>Глобальная система оценки климатических изменений (механизм амбициозности) и </a:t>
            </a:r>
            <a:r>
              <a:rPr lang="ru-RU" sz="2400" b="1" dirty="0">
                <a:highlight>
                  <a:srgbClr val="F6F000"/>
                </a:highlight>
              </a:rPr>
              <a:t>Усовершенствование системы прозрачности</a:t>
            </a:r>
            <a:r>
              <a:rPr lang="en-US" sz="2400" dirty="0">
                <a:highlight>
                  <a:srgbClr val="F6F000"/>
                </a:highlight>
              </a:rPr>
              <a:t> </a:t>
            </a:r>
            <a:r>
              <a:rPr lang="en-US" sz="2400" dirty="0"/>
              <a:t>(</a:t>
            </a:r>
            <a:r>
              <a:rPr lang="ru-RU" sz="2400" dirty="0"/>
              <a:t>транспарентности, </a:t>
            </a:r>
            <a:r>
              <a:rPr lang="en-US" sz="2400" dirty="0"/>
              <a:t>ETF</a:t>
            </a:r>
            <a:r>
              <a:rPr lang="ru-RU" sz="2400" dirty="0"/>
              <a:t>)</a:t>
            </a:r>
          </a:p>
          <a:p>
            <a:endParaRPr lang="en-US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F1222733-E4D2-4964-AEC3-FC7EB5051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5B2C-F101-43B1-A84D-D44EA327B245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38773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DB75967-E341-4463-B4A9-5FD494C99A70}"/>
              </a:ext>
            </a:extLst>
          </p:cNvPr>
          <p:cNvSpPr txBox="1"/>
          <p:nvPr/>
        </p:nvSpPr>
        <p:spPr>
          <a:xfrm>
            <a:off x="1801490" y="287644"/>
            <a:ext cx="85890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85800"/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Calibri" panose="020F0502020204030204"/>
              </a:rPr>
              <a:t>Приоритетные меры по реализации</a:t>
            </a:r>
            <a:endParaRPr lang="en-US" sz="3600" b="1" dirty="0">
              <a:solidFill>
                <a:schemeClr val="accent2">
                  <a:lumMod val="50000"/>
                </a:schemeClr>
              </a:solidFill>
              <a:latin typeface="Calibri" panose="020F0502020204030204"/>
            </a:endParaRPr>
          </a:p>
          <a:p>
            <a:pPr algn="ctr" defTabSz="685800"/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Calibri" panose="020F0502020204030204"/>
              </a:rPr>
              <a:t>Парижского соглашения в Туркменистане</a:t>
            </a:r>
            <a:endParaRPr lang="en-US" sz="3600" b="1" dirty="0">
              <a:solidFill>
                <a:schemeClr val="accent2">
                  <a:lumMod val="50000"/>
                </a:schemeClr>
              </a:solidFill>
              <a:latin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9226926-B593-4BB7-8370-E7BE44453D3A}"/>
              </a:ext>
            </a:extLst>
          </p:cNvPr>
          <p:cNvSpPr txBox="1"/>
          <p:nvPr/>
        </p:nvSpPr>
        <p:spPr>
          <a:xfrm>
            <a:off x="369683" y="1738264"/>
            <a:ext cx="11452634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Разработка плана по реализации Парижского соглашения включая Национально-определяемые вклады (2019-2020);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Определение приоритетных стратегических действий по адаптации и </a:t>
            </a:r>
            <a:r>
              <a:rPr lang="ru-RU" sz="2800" dirty="0" err="1"/>
              <a:t>митигации</a:t>
            </a:r>
            <a:r>
              <a:rPr lang="ru-RU" sz="2800" dirty="0"/>
              <a:t> на уровне отраслей экономики (НАП и НПМ) (2019-2023);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Подготовка четвертого Национального Сообщения и первого Двухгодичного обновленного отчета по РКИК ООН (2019-2022);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Разработка и внедрение системы Национальной инвентаризации по выбросам и стокам парниковых газов (2020-2023);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Разработка и внедрение системы измерения, отчетности и верификации в области изменения климата в Туркменистане (ИОП/</a:t>
            </a:r>
            <a:r>
              <a:rPr lang="en-US" sz="2800" dirty="0"/>
              <a:t>MRV)</a:t>
            </a:r>
            <a:r>
              <a:rPr lang="ru-RU" sz="2800" dirty="0"/>
              <a:t> (2020-2030).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2DB0F3F2-13E8-48B3-B5D4-EB1193DF6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3BE6-8DC3-457D-BC8D-DFF5CDD4CE8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65998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D8B91E-031B-4A5A-9908-B3B91B442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53208"/>
            <a:ext cx="10515600" cy="1109712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Calibri" panose="020F0502020204030204"/>
                <a:ea typeface="+mn-ea"/>
                <a:cs typeface="+mn-cs"/>
              </a:rPr>
              <a:t>Постановка проблемы: </a:t>
            </a:r>
            <a:b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Calibri" panose="020F0502020204030204"/>
                <a:ea typeface="+mn-ea"/>
                <a:cs typeface="+mn-cs"/>
              </a:rPr>
              <a:t>создание национальной системы по инвентаризации</a:t>
            </a:r>
            <a:endParaRPr lang="en-US" sz="3600" b="1" dirty="0">
              <a:solidFill>
                <a:schemeClr val="accent2">
                  <a:lumMod val="50000"/>
                </a:schemeClr>
              </a:solidFill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4D409392-D993-4CCC-B9CC-1ED86C20C3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02084799"/>
              </p:ext>
            </p:extLst>
          </p:nvPr>
        </p:nvGraphicFramePr>
        <p:xfrm>
          <a:off x="83575" y="531145"/>
          <a:ext cx="11729883" cy="65051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C37C595-62AD-40BE-936A-3DE8D8EBA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D3BE6-8DC3-457D-BC8D-DFF5CDD4CE8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87351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E5C7079-F3B9-4248-ABD0-CC64223D7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798" y="346295"/>
            <a:ext cx="11244404" cy="61654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Calibri" panose="020F0502020204030204"/>
              </a:rPr>
              <a:t>«Дорожная карта по проектированию системы MRV в области изменения климата в Туркменистане» 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sz="3600" dirty="0"/>
              <a:t>Инициирован в рамках Программы Развития ООН.</a:t>
            </a:r>
          </a:p>
          <a:p>
            <a:r>
              <a:rPr lang="ru-RU" sz="3600" dirty="0"/>
              <a:t>Главной целью проекта является оказание содействия Туркменистану в становлении и развитии системы измерения, отчетности и проверки (ИОП/MRV) и прозрачности.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76DDFCAD-F3FD-4E41-BC09-9511A6A95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5B2C-F101-43B1-A84D-D44EA327B245}" type="slidenum">
              <a:rPr lang="ru-RU" smtClean="0"/>
              <a:pPr/>
              <a:t>6</a:t>
            </a:fld>
            <a:endParaRPr lang="ru-RU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D1E9571-C7D8-42F1-AF9C-C8F274A4FF7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2098" y="4058122"/>
            <a:ext cx="4753282" cy="2799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54731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88207D7-A467-4DE6-B881-0D9C89289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183332"/>
            <a:ext cx="11563350" cy="649133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4800" b="1" dirty="0">
                <a:solidFill>
                  <a:schemeClr val="accent2">
                    <a:lumMod val="50000"/>
                  </a:schemeClr>
                </a:solidFill>
              </a:rPr>
              <a:t>Основные задачи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ru-RU" dirty="0"/>
              <a:t>1. Подготовить список ключевых организаций, принимающих участие в сборе и переработке информации и данных для кадастра.</a:t>
            </a:r>
          </a:p>
          <a:p>
            <a:pPr marL="0" indent="0">
              <a:buNone/>
            </a:pPr>
            <a:r>
              <a:rPr lang="ru-RU" dirty="0"/>
              <a:t>2. Провести оценки существующих процессов и регуляции кадастра, оценка сильных и слабых сторон существующей системы.</a:t>
            </a:r>
          </a:p>
          <a:p>
            <a:pPr marL="0" indent="0">
              <a:buNone/>
            </a:pPr>
            <a:r>
              <a:rPr lang="ru-RU" dirty="0"/>
              <a:t>3. Подготовить рекомендации по улучшению системы организации и сбора данных для проведения национальной инвентаризации.</a:t>
            </a:r>
          </a:p>
          <a:p>
            <a:pPr marL="0" indent="0">
              <a:buNone/>
            </a:pPr>
            <a:r>
              <a:rPr lang="ru-RU" dirty="0"/>
              <a:t>4. Подготовить рекомендации по контролю качества инвентаризации на основе требований описанных в действующем техническом руководстве МГЭИК 2006.</a:t>
            </a:r>
          </a:p>
          <a:p>
            <a:pPr marL="0" indent="0">
              <a:buNone/>
            </a:pPr>
            <a:r>
              <a:rPr lang="ru-RU" dirty="0"/>
              <a:t>5. Обзор категорий источников инвентаризации по уровню выбросов, степени методологического развития и доступности данных.</a:t>
            </a:r>
          </a:p>
          <a:p>
            <a:pPr marL="0" indent="0">
              <a:buNone/>
            </a:pPr>
            <a:r>
              <a:rPr lang="ru-RU" dirty="0"/>
              <a:t>6. Подготовить рекомендации по развитию национальных экспертов.</a:t>
            </a:r>
          </a:p>
          <a:p>
            <a:pPr marL="0" indent="0">
              <a:buNone/>
            </a:pPr>
            <a:r>
              <a:rPr lang="ru-RU" dirty="0"/>
              <a:t>7. Рекомендации по информационным системам поддержки национальной инвентаризации.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7FC145A9-97E3-4924-B363-737E7B939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5B2C-F101-43B1-A84D-D44EA327B245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60447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7BBE0E1B-A71E-4A02-AE84-D8F1E094E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5B2C-F101-43B1-A84D-D44EA327B245}" type="slidenum">
              <a:rPr lang="ru-RU" smtClean="0"/>
              <a:pPr/>
              <a:t>8</a:t>
            </a:fld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0A9BB924-73C0-4A6F-80A2-728DAEBBB68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28212" y="0"/>
            <a:ext cx="873557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58618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DF98830-3D1E-4A62-8364-91F600416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5B2C-F101-43B1-A84D-D44EA327B245}" type="slidenum">
              <a:rPr lang="ru-RU" smtClean="0"/>
              <a:pPr/>
              <a:t>9</a:t>
            </a:fld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E9E18CFB-63D6-4BAA-8BD7-DD6C0AE7867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92956" y="131860"/>
            <a:ext cx="6606087" cy="653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727362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EB397191940B4897E33930BB05766B" ma:contentTypeVersion="12" ma:contentTypeDescription="Create a new document." ma:contentTypeScope="" ma:versionID="7f05aa38186e5a116d59ebf6a9d2a13f">
  <xsd:schema xmlns:xsd="http://www.w3.org/2001/XMLSchema" xmlns:xs="http://www.w3.org/2001/XMLSchema" xmlns:p="http://schemas.microsoft.com/office/2006/metadata/properties" xmlns:ns2="4a418d53-3b9e-4dd2-a63f-8481b6a7d558" xmlns:ns3="c8b348e2-ad83-4aec-aa74-d4dae912bf5a" targetNamespace="http://schemas.microsoft.com/office/2006/metadata/properties" ma:root="true" ma:fieldsID="eaeb3edabfd792ce00a7c7a01f619319" ns2:_="" ns3:_="">
    <xsd:import namespace="4a418d53-3b9e-4dd2-a63f-8481b6a7d558"/>
    <xsd:import namespace="c8b348e2-ad83-4aec-aa74-d4dae912bf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418d53-3b9e-4dd2-a63f-8481b6a7d5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b348e2-ad83-4aec-aa74-d4dae912bf5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B63CED2-553C-4BF6-B3DD-184702E36CA3}"/>
</file>

<file path=customXml/itemProps2.xml><?xml version="1.0" encoding="utf-8"?>
<ds:datastoreItem xmlns:ds="http://schemas.openxmlformats.org/officeDocument/2006/customXml" ds:itemID="{9661F2E8-5A37-4CF6-B24A-A9ABA8EE1501}"/>
</file>

<file path=customXml/itemProps3.xml><?xml version="1.0" encoding="utf-8"?>
<ds:datastoreItem xmlns:ds="http://schemas.openxmlformats.org/officeDocument/2006/customXml" ds:itemID="{E87144DC-542F-4157-B961-9CAA8B57BD7F}"/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853</Words>
  <Application>Microsoft Office PowerPoint</Application>
  <PresentationFormat>Произвольный</PresentationFormat>
  <Paragraphs>80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Office Theme</vt:lpstr>
      <vt:lpstr>Создание национальной системы MRV в Туркменистане: разработка комплексной дорожной карты для проведения регулярной инвентаризации ПГ</vt:lpstr>
      <vt:lpstr>Слайд 2</vt:lpstr>
      <vt:lpstr>Слайд 3</vt:lpstr>
      <vt:lpstr>Слайд 4</vt:lpstr>
      <vt:lpstr>Постановка проблемы:  создание национальной системы по инвентаризации</vt:lpstr>
      <vt:lpstr>Слайд 6</vt:lpstr>
      <vt:lpstr>Слайд 7</vt:lpstr>
      <vt:lpstr>Слайд 8</vt:lpstr>
      <vt:lpstr>Слайд 9</vt:lpstr>
      <vt:lpstr>Слайд 10</vt:lpstr>
      <vt:lpstr>Система подготовки и обеспечения специалистов для инвентаризации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Nazar Allaberdiyev</dc:creator>
  <cp:lastModifiedBy>Nailya Mustaeva</cp:lastModifiedBy>
  <cp:revision>54</cp:revision>
  <dcterms:created xsi:type="dcterms:W3CDTF">2020-11-20T04:57:23Z</dcterms:created>
  <dcterms:modified xsi:type="dcterms:W3CDTF">2020-12-02T10:46:33Z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0x01010071EB397191940B4897E33930BB05766B</vt:lpwstr>
  </property>
</Properties>
</file>