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diagrams/data1.xml" ContentType="application/vnd.openxmlformats-officedocument.drawingml.diagramData+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9.xml" ContentType="application/vnd.openxmlformats-officedocument.presentationml.slide+xml"/>
  <Override PartName="/ppt/slides/slide4.xml" ContentType="application/vnd.openxmlformats-officedocument.presentationml.slide+xml"/>
  <Override PartName="/ppt/slides/slide6.xml" ContentType="application/vnd.openxmlformats-officedocument.presentationml.slide+xml"/>
  <Override PartName="/ppt/slides/slide5.xml" ContentType="application/vnd.openxmlformats-officedocument.presentationml.slide+xml"/>
  <Override PartName="/ppt/slides/slide8.xml" ContentType="application/vnd.openxmlformats-officedocument.presentationml.slide+xml"/>
  <Override PartName="/ppt/slides/slide7.xml" ContentType="application/vnd.openxmlformats-officedocument.presentationml.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9.xml" ContentType="application/vnd.openxmlformats-officedocument.presentationml.slideLayout+xml"/>
  <Override PartName="/ppt/notesSlides/notesSlide1.xml" ContentType="application/vnd.openxmlformats-officedocument.presentationml.notesSlide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notesMasters/notesMaster1.xml" ContentType="application/vnd.openxmlformats-officedocument.presentationml.notesMaster+xml"/>
  <Override PartName="/ppt/diagrams/layout1.xml" ContentType="application/vnd.openxmlformats-officedocument.drawingml.diagramLayout+xml"/>
  <Override PartName="/ppt/theme/theme2.xml" ContentType="application/vnd.openxmlformats-officedocument.theme+xml"/>
  <Override PartName="/ppt/theme/theme1.xml" ContentType="application/vnd.openxmlformats-officedocument.theme+xml"/>
  <Override PartName="/ppt/diagrams/drawing1.xml" ContentType="application/vnd.ms-office.drawingml.diagramDrawing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60" r:id="rId2"/>
    <p:sldId id="257" r:id="rId3"/>
    <p:sldId id="258" r:id="rId4"/>
    <p:sldId id="259" r:id="rId5"/>
    <p:sldId id="267" r:id="rId6"/>
    <p:sldId id="268" r:id="rId7"/>
    <p:sldId id="265" r:id="rId8"/>
    <p:sldId id="269" r:id="rId9"/>
    <p:sldId id="261" r:id="rId1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9D9D9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225" autoAdjust="0"/>
    <p:restoredTop sz="94660"/>
  </p:normalViewPr>
  <p:slideViewPr>
    <p:cSldViewPr>
      <p:cViewPr>
        <p:scale>
          <a:sx n="66" d="100"/>
          <a:sy n="66" d="100"/>
        </p:scale>
        <p:origin x="-1368" y="-4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18" Type="http://schemas.openxmlformats.org/officeDocument/2006/relationships/customXml" Target="../customXml/item3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17" Type="http://schemas.openxmlformats.org/officeDocument/2006/relationships/customXml" Target="../customXml/item2.xml"/><Relationship Id="rId2" Type="http://schemas.openxmlformats.org/officeDocument/2006/relationships/slide" Target="slides/slide1.xml"/><Relationship Id="rId16" Type="http://schemas.openxmlformats.org/officeDocument/2006/relationships/customXml" Target="../customXml/item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hyperlink" Target="https://unfccc.int/topics/gender/events-meetings/workshops-dialogues/virtual-workshops-gender-integration-into-national-climate-actions" TargetMode="External"/><Relationship Id="rId2" Type="http://schemas.openxmlformats.org/officeDocument/2006/relationships/hyperlink" Target="https://www.un-gsp.org/event/gender-sensitive-study-heating-consumption-patterns-sharing-experience-north-macedonia" TargetMode="External"/><Relationship Id="rId1" Type="http://schemas.openxmlformats.org/officeDocument/2006/relationships/hyperlink" Target="http://www.un-gsp.org/event/gender-mainstreaming-climate-reporting" TargetMode="External"/><Relationship Id="rId4" Type="http://schemas.openxmlformats.org/officeDocument/2006/relationships/hyperlink" Target="https://www.un-gsp.org/event/bilateral-consultation-mainstreaming-gender-climate-change-sharing-experience-serbia" TargetMode="External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un-gsp.org/event/bilateral-consultation-mainstreaming-gender-climate-change-sharing-experience-serbia" TargetMode="External"/><Relationship Id="rId2" Type="http://schemas.openxmlformats.org/officeDocument/2006/relationships/hyperlink" Target="https://www.un-gsp.org/event/gender-sensitive-study-heating-consumption-patterns-sharing-experience-north-macedonia" TargetMode="External"/><Relationship Id="rId1" Type="http://schemas.openxmlformats.org/officeDocument/2006/relationships/hyperlink" Target="http://www.un-gsp.org/event/gender-mainstreaming-climate-reporting" TargetMode="External"/><Relationship Id="rId4" Type="http://schemas.openxmlformats.org/officeDocument/2006/relationships/hyperlink" Target="https://unfccc.int/topics/gender/events-meetings/workshops-dialogues/virtual-workshops-gender-integration-into-national-climate-actions" TargetMode="Externa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EE21239-A968-49F3-B49C-4B1447092026}" type="doc">
      <dgm:prSet loTypeId="urn:microsoft.com/office/officeart/2005/8/layout/hProcess6" loCatId="process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FE0889F0-5693-49FC-A6BE-B06CED9E8EBB}">
      <dgm:prSet phldrT="[Текст]"/>
      <dgm:spPr/>
      <dgm:t>
        <a:bodyPr/>
        <a:lstStyle/>
        <a:p>
          <a:r>
            <a:rPr lang="ru-RU" b="1" dirty="0" smtClean="0"/>
            <a:t>20 мая 2020</a:t>
          </a:r>
          <a:endParaRPr lang="en-US" b="1" dirty="0"/>
        </a:p>
      </dgm:t>
    </dgm:pt>
    <dgm:pt modelId="{315A4928-9131-4EC8-8ED4-B29147B94BAD}" type="parTrans" cxnId="{9504EF85-0024-4A38-98C7-F06345660AED}">
      <dgm:prSet/>
      <dgm:spPr/>
      <dgm:t>
        <a:bodyPr/>
        <a:lstStyle/>
        <a:p>
          <a:endParaRPr lang="en-US"/>
        </a:p>
      </dgm:t>
    </dgm:pt>
    <dgm:pt modelId="{2B5CFD11-F0AF-44DF-9EFF-841A90A770F2}" type="sibTrans" cxnId="{9504EF85-0024-4A38-98C7-F06345660AED}">
      <dgm:prSet/>
      <dgm:spPr/>
      <dgm:t>
        <a:bodyPr/>
        <a:lstStyle/>
        <a:p>
          <a:endParaRPr lang="en-US"/>
        </a:p>
      </dgm:t>
    </dgm:pt>
    <dgm:pt modelId="{A4331A3B-54A7-4C3D-8CA3-0BBFB58ED068}">
      <dgm:prSet phldrT="[Текст]"/>
      <dgm:spPr/>
      <dgm:t>
        <a:bodyPr/>
        <a:lstStyle/>
        <a:p>
          <a:r>
            <a:rPr lang="ru-RU" b="1" dirty="0" smtClean="0">
              <a:hlinkClick xmlns:r="http://schemas.openxmlformats.org/officeDocument/2006/relationships" r:id="rId1"/>
            </a:rPr>
            <a:t>Вводный </a:t>
          </a:r>
          <a:r>
            <a:rPr lang="ru-RU" b="1" dirty="0" err="1" smtClean="0">
              <a:hlinkClick xmlns:r="http://schemas.openxmlformats.org/officeDocument/2006/relationships" r:id="rId1"/>
            </a:rPr>
            <a:t>вебинар</a:t>
          </a:r>
          <a:endParaRPr lang="en-US" b="1" dirty="0"/>
        </a:p>
      </dgm:t>
    </dgm:pt>
    <dgm:pt modelId="{45F0AB33-0648-46AD-A925-6BBFFF293B91}" type="parTrans" cxnId="{BC22FF0F-489B-476D-B84A-AAF00014A040}">
      <dgm:prSet/>
      <dgm:spPr/>
      <dgm:t>
        <a:bodyPr/>
        <a:lstStyle/>
        <a:p>
          <a:endParaRPr lang="en-US"/>
        </a:p>
      </dgm:t>
    </dgm:pt>
    <dgm:pt modelId="{CE8EACF3-7FD4-4444-892A-954F3210E829}" type="sibTrans" cxnId="{BC22FF0F-489B-476D-B84A-AAF00014A040}">
      <dgm:prSet/>
      <dgm:spPr/>
      <dgm:t>
        <a:bodyPr/>
        <a:lstStyle/>
        <a:p>
          <a:endParaRPr lang="en-US"/>
        </a:p>
      </dgm:t>
    </dgm:pt>
    <dgm:pt modelId="{36543A59-F777-474C-A1E8-A6F40719CE44}">
      <dgm:prSet phldrT="[Текст]"/>
      <dgm:spPr/>
      <dgm:t>
        <a:bodyPr/>
        <a:lstStyle/>
        <a:p>
          <a:r>
            <a:rPr lang="ru-RU" dirty="0" smtClean="0"/>
            <a:t>Общие требования (</a:t>
          </a:r>
          <a:r>
            <a:rPr lang="ru-RU" dirty="0" err="1" smtClean="0"/>
            <a:t>гендерный</a:t>
          </a:r>
          <a:r>
            <a:rPr lang="ru-RU" dirty="0" smtClean="0"/>
            <a:t> анализ)</a:t>
          </a:r>
          <a:endParaRPr lang="en-US" dirty="0"/>
        </a:p>
      </dgm:t>
    </dgm:pt>
    <dgm:pt modelId="{9FB79638-2CA0-47F6-B600-96134F92568F}" type="parTrans" cxnId="{A9BABD13-DF08-4025-9580-69AA016AD289}">
      <dgm:prSet/>
      <dgm:spPr/>
      <dgm:t>
        <a:bodyPr/>
        <a:lstStyle/>
        <a:p>
          <a:endParaRPr lang="en-US"/>
        </a:p>
      </dgm:t>
    </dgm:pt>
    <dgm:pt modelId="{3224BEB5-AB2E-49DB-B749-85BC525413F6}" type="sibTrans" cxnId="{A9BABD13-DF08-4025-9580-69AA016AD289}">
      <dgm:prSet/>
      <dgm:spPr/>
      <dgm:t>
        <a:bodyPr/>
        <a:lstStyle/>
        <a:p>
          <a:endParaRPr lang="en-US"/>
        </a:p>
      </dgm:t>
    </dgm:pt>
    <dgm:pt modelId="{CE26B55B-D040-448F-A5F6-9971568B576E}">
      <dgm:prSet phldrT="[Текст]"/>
      <dgm:spPr/>
      <dgm:t>
        <a:bodyPr/>
        <a:lstStyle/>
        <a:p>
          <a:r>
            <a:rPr lang="ru-RU" b="1" dirty="0" smtClean="0"/>
            <a:t>25 </a:t>
          </a:r>
          <a:r>
            <a:rPr lang="ru-RU" b="1" dirty="0" err="1" smtClean="0"/>
            <a:t>авг</a:t>
          </a:r>
          <a:r>
            <a:rPr lang="ru-RU" b="1" dirty="0" smtClean="0"/>
            <a:t> 2020</a:t>
          </a:r>
          <a:endParaRPr lang="en-US" b="1" dirty="0"/>
        </a:p>
      </dgm:t>
    </dgm:pt>
    <dgm:pt modelId="{F834B630-F402-4781-A12A-9BDC7C5DD8F3}" type="parTrans" cxnId="{F0872383-1D8D-40C7-B345-DE9BDE571C0A}">
      <dgm:prSet/>
      <dgm:spPr/>
      <dgm:t>
        <a:bodyPr/>
        <a:lstStyle/>
        <a:p>
          <a:endParaRPr lang="en-US"/>
        </a:p>
      </dgm:t>
    </dgm:pt>
    <dgm:pt modelId="{0112F425-50C0-4429-8F45-D1000BD9AA6B}" type="sibTrans" cxnId="{F0872383-1D8D-40C7-B345-DE9BDE571C0A}">
      <dgm:prSet/>
      <dgm:spPr/>
      <dgm:t>
        <a:bodyPr/>
        <a:lstStyle/>
        <a:p>
          <a:endParaRPr lang="en-US"/>
        </a:p>
      </dgm:t>
    </dgm:pt>
    <dgm:pt modelId="{1DCA76C3-C05C-48DF-8598-B6B853E86A11}">
      <dgm:prSet phldrT="[Текст]"/>
      <dgm:spPr/>
      <dgm:t>
        <a:bodyPr/>
        <a:lstStyle/>
        <a:p>
          <a:r>
            <a:rPr lang="ru-RU" b="1" dirty="0" smtClean="0">
              <a:hlinkClick xmlns:r="http://schemas.openxmlformats.org/officeDocument/2006/relationships" r:id="rId2"/>
            </a:rPr>
            <a:t>Практический </a:t>
          </a:r>
          <a:r>
            <a:rPr lang="ru-RU" b="1" dirty="0" err="1" smtClean="0">
              <a:hlinkClick xmlns:r="http://schemas.openxmlformats.org/officeDocument/2006/relationships" r:id="rId2"/>
            </a:rPr>
            <a:t>вебинар</a:t>
          </a:r>
          <a:endParaRPr lang="en-US" b="1" dirty="0"/>
        </a:p>
      </dgm:t>
    </dgm:pt>
    <dgm:pt modelId="{4D1FF791-D1C7-402E-A0F6-33F49AD23037}" type="parTrans" cxnId="{633B3390-179A-4B8E-8B3A-931974B33796}">
      <dgm:prSet/>
      <dgm:spPr/>
      <dgm:t>
        <a:bodyPr/>
        <a:lstStyle/>
        <a:p>
          <a:endParaRPr lang="en-US"/>
        </a:p>
      </dgm:t>
    </dgm:pt>
    <dgm:pt modelId="{9DBF2581-D3B0-467C-B8F0-EB1DE35D0BC1}" type="sibTrans" cxnId="{633B3390-179A-4B8E-8B3A-931974B33796}">
      <dgm:prSet/>
      <dgm:spPr/>
      <dgm:t>
        <a:bodyPr/>
        <a:lstStyle/>
        <a:p>
          <a:endParaRPr lang="en-US"/>
        </a:p>
      </dgm:t>
    </dgm:pt>
    <dgm:pt modelId="{0C1037E8-313B-4B8E-8635-5C79B3081C52}">
      <dgm:prSet phldrT="[Текст]"/>
      <dgm:spPr/>
      <dgm:t>
        <a:bodyPr/>
        <a:lstStyle/>
        <a:p>
          <a:r>
            <a:rPr lang="ru-RU" dirty="0" smtClean="0"/>
            <a:t>Опыт Северной </a:t>
          </a:r>
          <a:r>
            <a:rPr lang="ru-RU" dirty="0" err="1" smtClean="0"/>
            <a:t>македонии</a:t>
          </a:r>
          <a:r>
            <a:rPr lang="ru-RU" dirty="0" smtClean="0"/>
            <a:t> </a:t>
          </a:r>
          <a:endParaRPr lang="en-US" dirty="0"/>
        </a:p>
      </dgm:t>
    </dgm:pt>
    <dgm:pt modelId="{44918D6B-EB07-4DF0-93AC-928AF701EB2E}" type="parTrans" cxnId="{3BF3B93D-990B-40EB-8A40-6618F3607968}">
      <dgm:prSet/>
      <dgm:spPr/>
      <dgm:t>
        <a:bodyPr/>
        <a:lstStyle/>
        <a:p>
          <a:endParaRPr lang="en-US"/>
        </a:p>
      </dgm:t>
    </dgm:pt>
    <dgm:pt modelId="{E1B67D38-3FFA-428C-8226-FAA21FD00A4C}" type="sibTrans" cxnId="{3BF3B93D-990B-40EB-8A40-6618F3607968}">
      <dgm:prSet/>
      <dgm:spPr/>
      <dgm:t>
        <a:bodyPr/>
        <a:lstStyle/>
        <a:p>
          <a:endParaRPr lang="en-US"/>
        </a:p>
      </dgm:t>
    </dgm:pt>
    <dgm:pt modelId="{4C3EA991-AAC5-4A14-BF86-45A162AA9CD4}">
      <dgm:prSet phldrT="[Текст]"/>
      <dgm:spPr/>
      <dgm:t>
        <a:bodyPr/>
        <a:lstStyle/>
        <a:p>
          <a:r>
            <a:rPr lang="ru-RU" b="1" dirty="0" smtClean="0"/>
            <a:t>2 сен 2020</a:t>
          </a:r>
          <a:endParaRPr lang="en-US" b="1" dirty="0"/>
        </a:p>
      </dgm:t>
    </dgm:pt>
    <dgm:pt modelId="{2483F5D3-98CD-4F13-96CA-15D690DD5D39}" type="parTrans" cxnId="{A8F45250-DCDD-4738-A9E2-D56816EBC497}">
      <dgm:prSet/>
      <dgm:spPr/>
      <dgm:t>
        <a:bodyPr/>
        <a:lstStyle/>
        <a:p>
          <a:endParaRPr lang="en-US"/>
        </a:p>
      </dgm:t>
    </dgm:pt>
    <dgm:pt modelId="{24E8AC2A-5129-4CB9-96D4-4D1829000F9A}" type="sibTrans" cxnId="{A8F45250-DCDD-4738-A9E2-D56816EBC497}">
      <dgm:prSet/>
      <dgm:spPr/>
      <dgm:t>
        <a:bodyPr/>
        <a:lstStyle/>
        <a:p>
          <a:endParaRPr lang="en-US"/>
        </a:p>
      </dgm:t>
    </dgm:pt>
    <dgm:pt modelId="{60BD35C1-FE70-4FEE-AB5C-C63F65B994CE}">
      <dgm:prSet phldrT="[Текст]"/>
      <dgm:spPr/>
      <dgm:t>
        <a:bodyPr/>
        <a:lstStyle/>
        <a:p>
          <a:r>
            <a:rPr lang="ru-RU" b="1" dirty="0" smtClean="0">
              <a:hlinkClick xmlns:r="http://schemas.openxmlformats.org/officeDocument/2006/relationships" r:id="rId3"/>
            </a:rPr>
            <a:t>Региональный </a:t>
          </a:r>
          <a:r>
            <a:rPr lang="ru-RU" b="1" dirty="0" err="1" smtClean="0">
              <a:hlinkClick xmlns:r="http://schemas.openxmlformats.org/officeDocument/2006/relationships" r:id="rId3"/>
            </a:rPr>
            <a:t>вебинар</a:t>
          </a:r>
          <a:r>
            <a:rPr lang="ru-RU" b="1" dirty="0" smtClean="0">
              <a:hlinkClick xmlns:r="http://schemas.openxmlformats.org/officeDocument/2006/relationships" r:id="rId3"/>
            </a:rPr>
            <a:t> для Центральной Азии и Европы</a:t>
          </a:r>
          <a:endParaRPr lang="en-US" b="1" dirty="0"/>
        </a:p>
      </dgm:t>
    </dgm:pt>
    <dgm:pt modelId="{10FC3292-38E7-4B02-ADA7-1923264071EF}" type="parTrans" cxnId="{D69F35CC-C89E-4C9E-812B-FE4C95458D93}">
      <dgm:prSet/>
      <dgm:spPr/>
      <dgm:t>
        <a:bodyPr/>
        <a:lstStyle/>
        <a:p>
          <a:endParaRPr lang="en-US"/>
        </a:p>
      </dgm:t>
    </dgm:pt>
    <dgm:pt modelId="{4CFB637A-6C5A-4E34-879C-FF69CEA31917}" type="sibTrans" cxnId="{D69F35CC-C89E-4C9E-812B-FE4C95458D93}">
      <dgm:prSet/>
      <dgm:spPr/>
      <dgm:t>
        <a:bodyPr/>
        <a:lstStyle/>
        <a:p>
          <a:endParaRPr lang="en-US"/>
        </a:p>
      </dgm:t>
    </dgm:pt>
    <dgm:pt modelId="{1650996C-9C59-4E8B-8B22-69DE3D601E69}">
      <dgm:prSet phldrT="[Текст]"/>
      <dgm:spPr/>
      <dgm:t>
        <a:bodyPr/>
        <a:lstStyle/>
        <a:p>
          <a:r>
            <a:rPr lang="ru-RU" dirty="0" smtClean="0"/>
            <a:t>(РКИК ООН)</a:t>
          </a:r>
          <a:endParaRPr lang="en-US" dirty="0"/>
        </a:p>
      </dgm:t>
    </dgm:pt>
    <dgm:pt modelId="{78AC4C68-EE9A-4574-876D-6D52F2D24444}" type="parTrans" cxnId="{570BC4FE-2028-4B58-8269-F7EE19EBCA4D}">
      <dgm:prSet/>
      <dgm:spPr/>
      <dgm:t>
        <a:bodyPr/>
        <a:lstStyle/>
        <a:p>
          <a:endParaRPr lang="en-US"/>
        </a:p>
      </dgm:t>
    </dgm:pt>
    <dgm:pt modelId="{2CDC5820-0219-48FF-BCBD-8D5EBF39C5E5}" type="sibTrans" cxnId="{570BC4FE-2028-4B58-8269-F7EE19EBCA4D}">
      <dgm:prSet/>
      <dgm:spPr/>
      <dgm:t>
        <a:bodyPr/>
        <a:lstStyle/>
        <a:p>
          <a:endParaRPr lang="en-US"/>
        </a:p>
      </dgm:t>
    </dgm:pt>
    <dgm:pt modelId="{7CC9D144-EB5D-4D5C-860C-9F143155897C}">
      <dgm:prSet/>
      <dgm:spPr/>
      <dgm:t>
        <a:bodyPr/>
        <a:lstStyle/>
        <a:p>
          <a:r>
            <a:rPr lang="ru-RU" b="1" dirty="0" smtClean="0"/>
            <a:t>27 </a:t>
          </a:r>
          <a:r>
            <a:rPr lang="ru-RU" b="1" dirty="0" err="1" smtClean="0"/>
            <a:t>авг</a:t>
          </a:r>
          <a:r>
            <a:rPr lang="ru-RU" b="1" dirty="0" smtClean="0"/>
            <a:t> 2020</a:t>
          </a:r>
          <a:endParaRPr lang="en-US" b="1" dirty="0"/>
        </a:p>
      </dgm:t>
    </dgm:pt>
    <dgm:pt modelId="{66F51545-E60E-4E95-B1C1-AA37771A35F6}" type="parTrans" cxnId="{C4D8F281-F284-4699-BBDB-57DE59695C47}">
      <dgm:prSet/>
      <dgm:spPr/>
      <dgm:t>
        <a:bodyPr/>
        <a:lstStyle/>
        <a:p>
          <a:endParaRPr lang="en-US"/>
        </a:p>
      </dgm:t>
    </dgm:pt>
    <dgm:pt modelId="{A4F7B8D6-0C4F-4424-A21E-E225219ACDC4}" type="sibTrans" cxnId="{C4D8F281-F284-4699-BBDB-57DE59695C47}">
      <dgm:prSet/>
      <dgm:spPr/>
      <dgm:t>
        <a:bodyPr/>
        <a:lstStyle/>
        <a:p>
          <a:endParaRPr lang="en-US"/>
        </a:p>
      </dgm:t>
    </dgm:pt>
    <dgm:pt modelId="{4D41007E-5A35-48DD-983C-F563249396B6}">
      <dgm:prSet/>
      <dgm:spPr/>
      <dgm:t>
        <a:bodyPr/>
        <a:lstStyle/>
        <a:p>
          <a:r>
            <a:rPr lang="ru-RU" b="1" dirty="0" smtClean="0">
              <a:hlinkClick xmlns:r="http://schemas.openxmlformats.org/officeDocument/2006/relationships" r:id="rId4"/>
            </a:rPr>
            <a:t>Двусторонняя консультация</a:t>
          </a:r>
          <a:endParaRPr lang="en-US" dirty="0"/>
        </a:p>
      </dgm:t>
    </dgm:pt>
    <dgm:pt modelId="{C335B8D4-03C1-4AEA-8CE1-00B18766E53B}" type="parTrans" cxnId="{B5BA2A30-D10B-4827-93A6-EE08840DA97D}">
      <dgm:prSet/>
      <dgm:spPr/>
      <dgm:t>
        <a:bodyPr/>
        <a:lstStyle/>
        <a:p>
          <a:endParaRPr lang="en-US"/>
        </a:p>
      </dgm:t>
    </dgm:pt>
    <dgm:pt modelId="{65907C37-02FA-4918-B24B-4B2B78385E83}" type="sibTrans" cxnId="{B5BA2A30-D10B-4827-93A6-EE08840DA97D}">
      <dgm:prSet/>
      <dgm:spPr/>
      <dgm:t>
        <a:bodyPr/>
        <a:lstStyle/>
        <a:p>
          <a:endParaRPr lang="en-US"/>
        </a:p>
      </dgm:t>
    </dgm:pt>
    <dgm:pt modelId="{9649E937-3E30-4050-9CFD-8D3ABA3D1335}">
      <dgm:prSet/>
      <dgm:spPr/>
      <dgm:t>
        <a:bodyPr/>
        <a:lstStyle/>
        <a:p>
          <a:r>
            <a:rPr lang="ru-RU" dirty="0" smtClean="0"/>
            <a:t>Казахстан и Сербия</a:t>
          </a:r>
          <a:endParaRPr lang="en-US" dirty="0"/>
        </a:p>
      </dgm:t>
    </dgm:pt>
    <dgm:pt modelId="{C2D7713F-5654-428B-836D-DE3894FF3399}" type="parTrans" cxnId="{A261265E-6A54-4CAD-977E-ACA051670B7E}">
      <dgm:prSet/>
      <dgm:spPr/>
      <dgm:t>
        <a:bodyPr/>
        <a:lstStyle/>
        <a:p>
          <a:endParaRPr lang="en-US"/>
        </a:p>
      </dgm:t>
    </dgm:pt>
    <dgm:pt modelId="{B3AD1FCB-A415-454C-A7B6-03FDBD89EA86}" type="sibTrans" cxnId="{A261265E-6A54-4CAD-977E-ACA051670B7E}">
      <dgm:prSet/>
      <dgm:spPr/>
      <dgm:t>
        <a:bodyPr/>
        <a:lstStyle/>
        <a:p>
          <a:endParaRPr lang="en-US"/>
        </a:p>
      </dgm:t>
    </dgm:pt>
    <dgm:pt modelId="{5B54E687-C23F-4A80-ABD9-BBF8F203F68D}" type="pres">
      <dgm:prSet presAssocID="{3EE21239-A968-49F3-B49C-4B1447092026}" presName="theList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913F9AA4-2FB9-4109-B3A0-8296AA5ED4CE}" type="pres">
      <dgm:prSet presAssocID="{FE0889F0-5693-49FC-A6BE-B06CED9E8EBB}" presName="compNode" presStyleCnt="0"/>
      <dgm:spPr/>
      <dgm:t>
        <a:bodyPr/>
        <a:lstStyle/>
        <a:p>
          <a:endParaRPr lang="en-US"/>
        </a:p>
      </dgm:t>
    </dgm:pt>
    <dgm:pt modelId="{6E3FB039-BD07-4A4B-9987-E6B143F885C5}" type="pres">
      <dgm:prSet presAssocID="{FE0889F0-5693-49FC-A6BE-B06CED9E8EBB}" presName="noGeometry" presStyleCnt="0"/>
      <dgm:spPr/>
      <dgm:t>
        <a:bodyPr/>
        <a:lstStyle/>
        <a:p>
          <a:endParaRPr lang="en-US"/>
        </a:p>
      </dgm:t>
    </dgm:pt>
    <dgm:pt modelId="{B6BB1AA5-DC4B-44E4-8C14-AA7EED187540}" type="pres">
      <dgm:prSet presAssocID="{FE0889F0-5693-49FC-A6BE-B06CED9E8EBB}" presName="childTextVisible" presStyleLbl="bgAccFollow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661A153-3946-43ED-9C31-71CDD5A4C77A}" type="pres">
      <dgm:prSet presAssocID="{FE0889F0-5693-49FC-A6BE-B06CED9E8EBB}" presName="childTextHidden" presStyleLbl="bgAccFollowNode1" presStyleIdx="0" presStyleCnt="4"/>
      <dgm:spPr/>
      <dgm:t>
        <a:bodyPr/>
        <a:lstStyle/>
        <a:p>
          <a:endParaRPr lang="en-US"/>
        </a:p>
      </dgm:t>
    </dgm:pt>
    <dgm:pt modelId="{7DCB51BC-93CF-4E02-B457-3921D0E3851B}" type="pres">
      <dgm:prSet presAssocID="{FE0889F0-5693-49FC-A6BE-B06CED9E8EBB}" presName="parentText" presStyleLbl="node1" presStyleIdx="0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5D95641-CE77-4576-9550-3A7D3EB48898}" type="pres">
      <dgm:prSet presAssocID="{FE0889F0-5693-49FC-A6BE-B06CED9E8EBB}" presName="aSpace" presStyleCnt="0"/>
      <dgm:spPr/>
      <dgm:t>
        <a:bodyPr/>
        <a:lstStyle/>
        <a:p>
          <a:endParaRPr lang="en-US"/>
        </a:p>
      </dgm:t>
    </dgm:pt>
    <dgm:pt modelId="{F2FDB42A-9409-42E2-9332-2A326824E909}" type="pres">
      <dgm:prSet presAssocID="{CE26B55B-D040-448F-A5F6-9971568B576E}" presName="compNode" presStyleCnt="0"/>
      <dgm:spPr/>
      <dgm:t>
        <a:bodyPr/>
        <a:lstStyle/>
        <a:p>
          <a:endParaRPr lang="en-US"/>
        </a:p>
      </dgm:t>
    </dgm:pt>
    <dgm:pt modelId="{E2E9525A-9D19-4BBD-8D8A-CD61AA78835B}" type="pres">
      <dgm:prSet presAssocID="{CE26B55B-D040-448F-A5F6-9971568B576E}" presName="noGeometry" presStyleCnt="0"/>
      <dgm:spPr/>
      <dgm:t>
        <a:bodyPr/>
        <a:lstStyle/>
        <a:p>
          <a:endParaRPr lang="en-US"/>
        </a:p>
      </dgm:t>
    </dgm:pt>
    <dgm:pt modelId="{F13B46C8-A157-4C69-9E36-50ACE8DB0AE7}" type="pres">
      <dgm:prSet presAssocID="{CE26B55B-D040-448F-A5F6-9971568B576E}" presName="childTextVisible" presStyleLbl="bgAccFollow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1A87A33-B1A6-4A23-8676-6743A3C4C4E5}" type="pres">
      <dgm:prSet presAssocID="{CE26B55B-D040-448F-A5F6-9971568B576E}" presName="childTextHidden" presStyleLbl="bgAccFollowNode1" presStyleIdx="1" presStyleCnt="4"/>
      <dgm:spPr/>
      <dgm:t>
        <a:bodyPr/>
        <a:lstStyle/>
        <a:p>
          <a:endParaRPr lang="en-US"/>
        </a:p>
      </dgm:t>
    </dgm:pt>
    <dgm:pt modelId="{076B2793-EC5A-4B20-B8FE-C37D692EE3DB}" type="pres">
      <dgm:prSet presAssocID="{CE26B55B-D040-448F-A5F6-9971568B576E}" presName="parentText" presStyleLbl="node1" presStyleIdx="1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0EDA014-D034-45D0-9118-9C3DB4F22525}" type="pres">
      <dgm:prSet presAssocID="{CE26B55B-D040-448F-A5F6-9971568B576E}" presName="aSpace" presStyleCnt="0"/>
      <dgm:spPr/>
      <dgm:t>
        <a:bodyPr/>
        <a:lstStyle/>
        <a:p>
          <a:endParaRPr lang="en-US"/>
        </a:p>
      </dgm:t>
    </dgm:pt>
    <dgm:pt modelId="{F5E0374F-89BD-43F4-A8BD-1F6637DA26D4}" type="pres">
      <dgm:prSet presAssocID="{7CC9D144-EB5D-4D5C-860C-9F143155897C}" presName="compNode" presStyleCnt="0"/>
      <dgm:spPr/>
      <dgm:t>
        <a:bodyPr/>
        <a:lstStyle/>
        <a:p>
          <a:endParaRPr lang="en-US"/>
        </a:p>
      </dgm:t>
    </dgm:pt>
    <dgm:pt modelId="{968E67D5-5F68-4F07-989B-F833D33A11ED}" type="pres">
      <dgm:prSet presAssocID="{7CC9D144-EB5D-4D5C-860C-9F143155897C}" presName="noGeometry" presStyleCnt="0"/>
      <dgm:spPr/>
      <dgm:t>
        <a:bodyPr/>
        <a:lstStyle/>
        <a:p>
          <a:endParaRPr lang="en-US"/>
        </a:p>
      </dgm:t>
    </dgm:pt>
    <dgm:pt modelId="{178FB392-16E0-4BA2-9FBA-1CEF3CBD55AB}" type="pres">
      <dgm:prSet presAssocID="{7CC9D144-EB5D-4D5C-860C-9F143155897C}" presName="childTextVisible" presStyleLbl="bgAccFollow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38D9833-DBA1-4F40-AB20-CD85BB6E2AAD}" type="pres">
      <dgm:prSet presAssocID="{7CC9D144-EB5D-4D5C-860C-9F143155897C}" presName="childTextHidden" presStyleLbl="bgAccFollowNode1" presStyleIdx="2" presStyleCnt="4"/>
      <dgm:spPr/>
      <dgm:t>
        <a:bodyPr/>
        <a:lstStyle/>
        <a:p>
          <a:endParaRPr lang="en-US"/>
        </a:p>
      </dgm:t>
    </dgm:pt>
    <dgm:pt modelId="{E81FA847-0C8B-4427-AB18-3A398D79AB17}" type="pres">
      <dgm:prSet presAssocID="{7CC9D144-EB5D-4D5C-860C-9F143155897C}" presName="parentText" presStyleLbl="node1" presStyleIdx="2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535E269-C954-4C87-A211-B260C64C32CB}" type="pres">
      <dgm:prSet presAssocID="{7CC9D144-EB5D-4D5C-860C-9F143155897C}" presName="aSpace" presStyleCnt="0"/>
      <dgm:spPr/>
      <dgm:t>
        <a:bodyPr/>
        <a:lstStyle/>
        <a:p>
          <a:endParaRPr lang="en-US"/>
        </a:p>
      </dgm:t>
    </dgm:pt>
    <dgm:pt modelId="{75B4AFDA-22E4-43AC-938D-239D2132D74F}" type="pres">
      <dgm:prSet presAssocID="{4C3EA991-AAC5-4A14-BF86-45A162AA9CD4}" presName="compNode" presStyleCnt="0"/>
      <dgm:spPr/>
      <dgm:t>
        <a:bodyPr/>
        <a:lstStyle/>
        <a:p>
          <a:endParaRPr lang="en-US"/>
        </a:p>
      </dgm:t>
    </dgm:pt>
    <dgm:pt modelId="{7EC57CF9-9CD7-4A58-AADD-F088C9780BC4}" type="pres">
      <dgm:prSet presAssocID="{4C3EA991-AAC5-4A14-BF86-45A162AA9CD4}" presName="noGeometry" presStyleCnt="0"/>
      <dgm:spPr/>
      <dgm:t>
        <a:bodyPr/>
        <a:lstStyle/>
        <a:p>
          <a:endParaRPr lang="en-US"/>
        </a:p>
      </dgm:t>
    </dgm:pt>
    <dgm:pt modelId="{E8DB78E5-6B54-4BE2-B638-E0DD9C55657F}" type="pres">
      <dgm:prSet presAssocID="{4C3EA991-AAC5-4A14-BF86-45A162AA9CD4}" presName="childTextVisible" presStyleLbl="bgAccFollow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E78DC11-D37D-4B8B-B9F8-90223ED6E28E}" type="pres">
      <dgm:prSet presAssocID="{4C3EA991-AAC5-4A14-BF86-45A162AA9CD4}" presName="childTextHidden" presStyleLbl="bgAccFollowNode1" presStyleIdx="3" presStyleCnt="4"/>
      <dgm:spPr/>
      <dgm:t>
        <a:bodyPr/>
        <a:lstStyle/>
        <a:p>
          <a:endParaRPr lang="en-US"/>
        </a:p>
      </dgm:t>
    </dgm:pt>
    <dgm:pt modelId="{6EA23824-C3D9-439A-B620-3E879302A444}" type="pres">
      <dgm:prSet presAssocID="{4C3EA991-AAC5-4A14-BF86-45A162AA9CD4}" presName="parentText" presStyleLbl="node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9504EF85-0024-4A38-98C7-F06345660AED}" srcId="{3EE21239-A968-49F3-B49C-4B1447092026}" destId="{FE0889F0-5693-49FC-A6BE-B06CED9E8EBB}" srcOrd="0" destOrd="0" parTransId="{315A4928-9131-4EC8-8ED4-B29147B94BAD}" sibTransId="{2B5CFD11-F0AF-44DF-9EFF-841A90A770F2}"/>
    <dgm:cxn modelId="{E6130451-EB42-4E45-A5BC-9FAE16692837}" type="presOf" srcId="{4D41007E-5A35-48DD-983C-F563249396B6}" destId="{D38D9833-DBA1-4F40-AB20-CD85BB6E2AAD}" srcOrd="1" destOrd="0" presId="urn:microsoft.com/office/officeart/2005/8/layout/hProcess6"/>
    <dgm:cxn modelId="{06B21762-CB3E-4580-A0BD-CA926EB3CE93}" type="presOf" srcId="{0C1037E8-313B-4B8E-8635-5C79B3081C52}" destId="{F13B46C8-A157-4C69-9E36-50ACE8DB0AE7}" srcOrd="0" destOrd="1" presId="urn:microsoft.com/office/officeart/2005/8/layout/hProcess6"/>
    <dgm:cxn modelId="{C4D8F281-F284-4699-BBDB-57DE59695C47}" srcId="{3EE21239-A968-49F3-B49C-4B1447092026}" destId="{7CC9D144-EB5D-4D5C-860C-9F143155897C}" srcOrd="2" destOrd="0" parTransId="{66F51545-E60E-4E95-B1C1-AA37771A35F6}" sibTransId="{A4F7B8D6-0C4F-4424-A21E-E225219ACDC4}"/>
    <dgm:cxn modelId="{633B3390-179A-4B8E-8B3A-931974B33796}" srcId="{CE26B55B-D040-448F-A5F6-9971568B576E}" destId="{1DCA76C3-C05C-48DF-8598-B6B853E86A11}" srcOrd="0" destOrd="0" parTransId="{4D1FF791-D1C7-402E-A0F6-33F49AD23037}" sibTransId="{9DBF2581-D3B0-467C-B8F0-EB1DE35D0BC1}"/>
    <dgm:cxn modelId="{9E862CB2-D3CA-439A-A304-FC5DDCEB54B5}" type="presOf" srcId="{0C1037E8-313B-4B8E-8635-5C79B3081C52}" destId="{41A87A33-B1A6-4A23-8676-6743A3C4C4E5}" srcOrd="1" destOrd="1" presId="urn:microsoft.com/office/officeart/2005/8/layout/hProcess6"/>
    <dgm:cxn modelId="{C2A4D85F-6389-4FFA-B2CA-C6F38F49419A}" type="presOf" srcId="{60BD35C1-FE70-4FEE-AB5C-C63F65B994CE}" destId="{E8DB78E5-6B54-4BE2-B638-E0DD9C55657F}" srcOrd="0" destOrd="0" presId="urn:microsoft.com/office/officeart/2005/8/layout/hProcess6"/>
    <dgm:cxn modelId="{570BC4FE-2028-4B58-8269-F7EE19EBCA4D}" srcId="{4C3EA991-AAC5-4A14-BF86-45A162AA9CD4}" destId="{1650996C-9C59-4E8B-8B22-69DE3D601E69}" srcOrd="1" destOrd="0" parTransId="{78AC4C68-EE9A-4574-876D-6D52F2D24444}" sibTransId="{2CDC5820-0219-48FF-BCBD-8D5EBF39C5E5}"/>
    <dgm:cxn modelId="{3BF3B93D-990B-40EB-8A40-6618F3607968}" srcId="{CE26B55B-D040-448F-A5F6-9971568B576E}" destId="{0C1037E8-313B-4B8E-8635-5C79B3081C52}" srcOrd="1" destOrd="0" parTransId="{44918D6B-EB07-4DF0-93AC-928AF701EB2E}" sibTransId="{E1B67D38-3FFA-428C-8226-FAA21FD00A4C}"/>
    <dgm:cxn modelId="{97E176C4-EC38-4D88-8280-26AD1E05E832}" type="presOf" srcId="{1650996C-9C59-4E8B-8B22-69DE3D601E69}" destId="{E8DB78E5-6B54-4BE2-B638-E0DD9C55657F}" srcOrd="0" destOrd="1" presId="urn:microsoft.com/office/officeart/2005/8/layout/hProcess6"/>
    <dgm:cxn modelId="{3C17DFAC-4510-4E2C-B6D2-A0DA015C6C47}" type="presOf" srcId="{4D41007E-5A35-48DD-983C-F563249396B6}" destId="{178FB392-16E0-4BA2-9FBA-1CEF3CBD55AB}" srcOrd="0" destOrd="0" presId="urn:microsoft.com/office/officeart/2005/8/layout/hProcess6"/>
    <dgm:cxn modelId="{DCA81265-AE88-4DB5-A958-4F59B5DE0D72}" type="presOf" srcId="{1DCA76C3-C05C-48DF-8598-B6B853E86A11}" destId="{41A87A33-B1A6-4A23-8676-6743A3C4C4E5}" srcOrd="1" destOrd="0" presId="urn:microsoft.com/office/officeart/2005/8/layout/hProcess6"/>
    <dgm:cxn modelId="{DC6FD27D-C10D-49FB-B4F7-F5768FE96113}" type="presOf" srcId="{FE0889F0-5693-49FC-A6BE-B06CED9E8EBB}" destId="{7DCB51BC-93CF-4E02-B457-3921D0E3851B}" srcOrd="0" destOrd="0" presId="urn:microsoft.com/office/officeart/2005/8/layout/hProcess6"/>
    <dgm:cxn modelId="{47DBB447-A7BD-455B-8F42-6C512E6754C9}" type="presOf" srcId="{36543A59-F777-474C-A1E8-A6F40719CE44}" destId="{4661A153-3946-43ED-9C31-71CDD5A4C77A}" srcOrd="1" destOrd="1" presId="urn:microsoft.com/office/officeart/2005/8/layout/hProcess6"/>
    <dgm:cxn modelId="{DCD804C0-3C68-4DAA-8703-EA246EA56861}" type="presOf" srcId="{A4331A3B-54A7-4C3D-8CA3-0BBFB58ED068}" destId="{4661A153-3946-43ED-9C31-71CDD5A4C77A}" srcOrd="1" destOrd="0" presId="urn:microsoft.com/office/officeart/2005/8/layout/hProcess6"/>
    <dgm:cxn modelId="{952E2AC9-7ADA-4B51-BBD7-235D5F1E63FE}" type="presOf" srcId="{60BD35C1-FE70-4FEE-AB5C-C63F65B994CE}" destId="{0E78DC11-D37D-4B8B-B9F8-90223ED6E28E}" srcOrd="1" destOrd="0" presId="urn:microsoft.com/office/officeart/2005/8/layout/hProcess6"/>
    <dgm:cxn modelId="{F0872383-1D8D-40C7-B345-DE9BDE571C0A}" srcId="{3EE21239-A968-49F3-B49C-4B1447092026}" destId="{CE26B55B-D040-448F-A5F6-9971568B576E}" srcOrd="1" destOrd="0" parTransId="{F834B630-F402-4781-A12A-9BDC7C5DD8F3}" sibTransId="{0112F425-50C0-4429-8F45-D1000BD9AA6B}"/>
    <dgm:cxn modelId="{9ABFECB1-8F84-45B9-9BF9-143F10EC749E}" type="presOf" srcId="{1650996C-9C59-4E8B-8B22-69DE3D601E69}" destId="{0E78DC11-D37D-4B8B-B9F8-90223ED6E28E}" srcOrd="1" destOrd="1" presId="urn:microsoft.com/office/officeart/2005/8/layout/hProcess6"/>
    <dgm:cxn modelId="{BEE16A7B-F0F6-4C27-AC66-EC8F75A534D8}" type="presOf" srcId="{1DCA76C3-C05C-48DF-8598-B6B853E86A11}" destId="{F13B46C8-A157-4C69-9E36-50ACE8DB0AE7}" srcOrd="0" destOrd="0" presId="urn:microsoft.com/office/officeart/2005/8/layout/hProcess6"/>
    <dgm:cxn modelId="{BC22FF0F-489B-476D-B84A-AAF00014A040}" srcId="{FE0889F0-5693-49FC-A6BE-B06CED9E8EBB}" destId="{A4331A3B-54A7-4C3D-8CA3-0BBFB58ED068}" srcOrd="0" destOrd="0" parTransId="{45F0AB33-0648-46AD-A925-6BBFFF293B91}" sibTransId="{CE8EACF3-7FD4-4444-892A-954F3210E829}"/>
    <dgm:cxn modelId="{B5BA2A30-D10B-4827-93A6-EE08840DA97D}" srcId="{7CC9D144-EB5D-4D5C-860C-9F143155897C}" destId="{4D41007E-5A35-48DD-983C-F563249396B6}" srcOrd="0" destOrd="0" parTransId="{C335B8D4-03C1-4AEA-8CE1-00B18766E53B}" sibTransId="{65907C37-02FA-4918-B24B-4B2B78385E83}"/>
    <dgm:cxn modelId="{292D30D4-F181-45B0-A53E-D777CE8B5C3E}" type="presOf" srcId="{9649E937-3E30-4050-9CFD-8D3ABA3D1335}" destId="{178FB392-16E0-4BA2-9FBA-1CEF3CBD55AB}" srcOrd="0" destOrd="1" presId="urn:microsoft.com/office/officeart/2005/8/layout/hProcess6"/>
    <dgm:cxn modelId="{A9BABD13-DF08-4025-9580-69AA016AD289}" srcId="{FE0889F0-5693-49FC-A6BE-B06CED9E8EBB}" destId="{36543A59-F777-474C-A1E8-A6F40719CE44}" srcOrd="1" destOrd="0" parTransId="{9FB79638-2CA0-47F6-B600-96134F92568F}" sibTransId="{3224BEB5-AB2E-49DB-B749-85BC525413F6}"/>
    <dgm:cxn modelId="{E9EAB50F-535A-4FFD-A4EA-F8C30564A0A4}" type="presOf" srcId="{4C3EA991-AAC5-4A14-BF86-45A162AA9CD4}" destId="{6EA23824-C3D9-439A-B620-3E879302A444}" srcOrd="0" destOrd="0" presId="urn:microsoft.com/office/officeart/2005/8/layout/hProcess6"/>
    <dgm:cxn modelId="{B7A4450F-F162-47FA-BD3A-C19659D0F388}" type="presOf" srcId="{CE26B55B-D040-448F-A5F6-9971568B576E}" destId="{076B2793-EC5A-4B20-B8FE-C37D692EE3DB}" srcOrd="0" destOrd="0" presId="urn:microsoft.com/office/officeart/2005/8/layout/hProcess6"/>
    <dgm:cxn modelId="{CB568767-96AD-414A-BECC-3CB3EA69039E}" type="presOf" srcId="{A4331A3B-54A7-4C3D-8CA3-0BBFB58ED068}" destId="{B6BB1AA5-DC4B-44E4-8C14-AA7EED187540}" srcOrd="0" destOrd="0" presId="urn:microsoft.com/office/officeart/2005/8/layout/hProcess6"/>
    <dgm:cxn modelId="{A261265E-6A54-4CAD-977E-ACA051670B7E}" srcId="{7CC9D144-EB5D-4D5C-860C-9F143155897C}" destId="{9649E937-3E30-4050-9CFD-8D3ABA3D1335}" srcOrd="1" destOrd="0" parTransId="{C2D7713F-5654-428B-836D-DE3894FF3399}" sibTransId="{B3AD1FCB-A415-454C-A7B6-03FDBD89EA86}"/>
    <dgm:cxn modelId="{4314E9BA-A7EA-47EB-AAE3-768627151C54}" type="presOf" srcId="{36543A59-F777-474C-A1E8-A6F40719CE44}" destId="{B6BB1AA5-DC4B-44E4-8C14-AA7EED187540}" srcOrd="0" destOrd="1" presId="urn:microsoft.com/office/officeart/2005/8/layout/hProcess6"/>
    <dgm:cxn modelId="{314518C9-D04D-4867-936B-85C200873255}" type="presOf" srcId="{3EE21239-A968-49F3-B49C-4B1447092026}" destId="{5B54E687-C23F-4A80-ABD9-BBF8F203F68D}" srcOrd="0" destOrd="0" presId="urn:microsoft.com/office/officeart/2005/8/layout/hProcess6"/>
    <dgm:cxn modelId="{A8F45250-DCDD-4738-A9E2-D56816EBC497}" srcId="{3EE21239-A968-49F3-B49C-4B1447092026}" destId="{4C3EA991-AAC5-4A14-BF86-45A162AA9CD4}" srcOrd="3" destOrd="0" parTransId="{2483F5D3-98CD-4F13-96CA-15D690DD5D39}" sibTransId="{24E8AC2A-5129-4CB9-96D4-4D1829000F9A}"/>
    <dgm:cxn modelId="{9B47EB25-B650-4BC9-BCA6-F8446375514F}" type="presOf" srcId="{7CC9D144-EB5D-4D5C-860C-9F143155897C}" destId="{E81FA847-0C8B-4427-AB18-3A398D79AB17}" srcOrd="0" destOrd="0" presId="urn:microsoft.com/office/officeart/2005/8/layout/hProcess6"/>
    <dgm:cxn modelId="{4D51B2D2-CD86-4D2A-B84B-336F32B073A1}" type="presOf" srcId="{9649E937-3E30-4050-9CFD-8D3ABA3D1335}" destId="{D38D9833-DBA1-4F40-AB20-CD85BB6E2AAD}" srcOrd="1" destOrd="1" presId="urn:microsoft.com/office/officeart/2005/8/layout/hProcess6"/>
    <dgm:cxn modelId="{D69F35CC-C89E-4C9E-812B-FE4C95458D93}" srcId="{4C3EA991-AAC5-4A14-BF86-45A162AA9CD4}" destId="{60BD35C1-FE70-4FEE-AB5C-C63F65B994CE}" srcOrd="0" destOrd="0" parTransId="{10FC3292-38E7-4B02-ADA7-1923264071EF}" sibTransId="{4CFB637A-6C5A-4E34-879C-FF69CEA31917}"/>
    <dgm:cxn modelId="{5AF06D5A-FC88-4643-8FE6-302ECA8063EB}" type="presParOf" srcId="{5B54E687-C23F-4A80-ABD9-BBF8F203F68D}" destId="{913F9AA4-2FB9-4109-B3A0-8296AA5ED4CE}" srcOrd="0" destOrd="0" presId="urn:microsoft.com/office/officeart/2005/8/layout/hProcess6"/>
    <dgm:cxn modelId="{D58050B5-BD76-460F-93CC-869CA6B73C05}" type="presParOf" srcId="{913F9AA4-2FB9-4109-B3A0-8296AA5ED4CE}" destId="{6E3FB039-BD07-4A4B-9987-E6B143F885C5}" srcOrd="0" destOrd="0" presId="urn:microsoft.com/office/officeart/2005/8/layout/hProcess6"/>
    <dgm:cxn modelId="{1D152184-9CC9-4121-A63D-848CA60A2AAA}" type="presParOf" srcId="{913F9AA4-2FB9-4109-B3A0-8296AA5ED4CE}" destId="{B6BB1AA5-DC4B-44E4-8C14-AA7EED187540}" srcOrd="1" destOrd="0" presId="urn:microsoft.com/office/officeart/2005/8/layout/hProcess6"/>
    <dgm:cxn modelId="{E9357BA8-58AD-4196-B796-07AF062C0BB9}" type="presParOf" srcId="{913F9AA4-2FB9-4109-B3A0-8296AA5ED4CE}" destId="{4661A153-3946-43ED-9C31-71CDD5A4C77A}" srcOrd="2" destOrd="0" presId="urn:microsoft.com/office/officeart/2005/8/layout/hProcess6"/>
    <dgm:cxn modelId="{BC577061-B418-434F-BA6F-C468FDB831E6}" type="presParOf" srcId="{913F9AA4-2FB9-4109-B3A0-8296AA5ED4CE}" destId="{7DCB51BC-93CF-4E02-B457-3921D0E3851B}" srcOrd="3" destOrd="0" presId="urn:microsoft.com/office/officeart/2005/8/layout/hProcess6"/>
    <dgm:cxn modelId="{6442E5B3-A5A5-4C10-9A2C-42C042720AA6}" type="presParOf" srcId="{5B54E687-C23F-4A80-ABD9-BBF8F203F68D}" destId="{35D95641-CE77-4576-9550-3A7D3EB48898}" srcOrd="1" destOrd="0" presId="urn:microsoft.com/office/officeart/2005/8/layout/hProcess6"/>
    <dgm:cxn modelId="{35A69D70-1D23-4718-B7A9-7C6EA9922241}" type="presParOf" srcId="{5B54E687-C23F-4A80-ABD9-BBF8F203F68D}" destId="{F2FDB42A-9409-42E2-9332-2A326824E909}" srcOrd="2" destOrd="0" presId="urn:microsoft.com/office/officeart/2005/8/layout/hProcess6"/>
    <dgm:cxn modelId="{48A82A04-316B-419B-A60C-CD5F925D3D3D}" type="presParOf" srcId="{F2FDB42A-9409-42E2-9332-2A326824E909}" destId="{E2E9525A-9D19-4BBD-8D8A-CD61AA78835B}" srcOrd="0" destOrd="0" presId="urn:microsoft.com/office/officeart/2005/8/layout/hProcess6"/>
    <dgm:cxn modelId="{C1DD0981-4B0E-4331-B446-96D135CE3C07}" type="presParOf" srcId="{F2FDB42A-9409-42E2-9332-2A326824E909}" destId="{F13B46C8-A157-4C69-9E36-50ACE8DB0AE7}" srcOrd="1" destOrd="0" presId="urn:microsoft.com/office/officeart/2005/8/layout/hProcess6"/>
    <dgm:cxn modelId="{0EF19B97-1305-467D-9D01-97ADBBC339DD}" type="presParOf" srcId="{F2FDB42A-9409-42E2-9332-2A326824E909}" destId="{41A87A33-B1A6-4A23-8676-6743A3C4C4E5}" srcOrd="2" destOrd="0" presId="urn:microsoft.com/office/officeart/2005/8/layout/hProcess6"/>
    <dgm:cxn modelId="{B33548EE-C202-4FC5-A73D-82A4599AF10E}" type="presParOf" srcId="{F2FDB42A-9409-42E2-9332-2A326824E909}" destId="{076B2793-EC5A-4B20-B8FE-C37D692EE3DB}" srcOrd="3" destOrd="0" presId="urn:microsoft.com/office/officeart/2005/8/layout/hProcess6"/>
    <dgm:cxn modelId="{039FECFF-A9D3-4E33-976D-6278CEF44173}" type="presParOf" srcId="{5B54E687-C23F-4A80-ABD9-BBF8F203F68D}" destId="{D0EDA014-D034-45D0-9118-9C3DB4F22525}" srcOrd="3" destOrd="0" presId="urn:microsoft.com/office/officeart/2005/8/layout/hProcess6"/>
    <dgm:cxn modelId="{F26F2160-FF5A-4EF6-8662-00CEF0524CC9}" type="presParOf" srcId="{5B54E687-C23F-4A80-ABD9-BBF8F203F68D}" destId="{F5E0374F-89BD-43F4-A8BD-1F6637DA26D4}" srcOrd="4" destOrd="0" presId="urn:microsoft.com/office/officeart/2005/8/layout/hProcess6"/>
    <dgm:cxn modelId="{DA6AFB6B-FFC6-4A2F-839A-4D4DE17CAE9A}" type="presParOf" srcId="{F5E0374F-89BD-43F4-A8BD-1F6637DA26D4}" destId="{968E67D5-5F68-4F07-989B-F833D33A11ED}" srcOrd="0" destOrd="0" presId="urn:microsoft.com/office/officeart/2005/8/layout/hProcess6"/>
    <dgm:cxn modelId="{01EDD09D-F64A-45B4-BE94-B2619DF403EE}" type="presParOf" srcId="{F5E0374F-89BD-43F4-A8BD-1F6637DA26D4}" destId="{178FB392-16E0-4BA2-9FBA-1CEF3CBD55AB}" srcOrd="1" destOrd="0" presId="urn:microsoft.com/office/officeart/2005/8/layout/hProcess6"/>
    <dgm:cxn modelId="{D1C62F63-8A90-4F41-B27A-5E67DDCAB67B}" type="presParOf" srcId="{F5E0374F-89BD-43F4-A8BD-1F6637DA26D4}" destId="{D38D9833-DBA1-4F40-AB20-CD85BB6E2AAD}" srcOrd="2" destOrd="0" presId="urn:microsoft.com/office/officeart/2005/8/layout/hProcess6"/>
    <dgm:cxn modelId="{18E90C29-CF9D-46B1-8B96-33701A21EA60}" type="presParOf" srcId="{F5E0374F-89BD-43F4-A8BD-1F6637DA26D4}" destId="{E81FA847-0C8B-4427-AB18-3A398D79AB17}" srcOrd="3" destOrd="0" presId="urn:microsoft.com/office/officeart/2005/8/layout/hProcess6"/>
    <dgm:cxn modelId="{1AD214D2-71B0-46FB-88A3-DE85F19969AC}" type="presParOf" srcId="{5B54E687-C23F-4A80-ABD9-BBF8F203F68D}" destId="{D535E269-C954-4C87-A211-B260C64C32CB}" srcOrd="5" destOrd="0" presId="urn:microsoft.com/office/officeart/2005/8/layout/hProcess6"/>
    <dgm:cxn modelId="{3C91FD21-6048-4EDB-993D-C4232E370471}" type="presParOf" srcId="{5B54E687-C23F-4A80-ABD9-BBF8F203F68D}" destId="{75B4AFDA-22E4-43AC-938D-239D2132D74F}" srcOrd="6" destOrd="0" presId="urn:microsoft.com/office/officeart/2005/8/layout/hProcess6"/>
    <dgm:cxn modelId="{C1320A0F-C064-4295-8850-86EE96800F35}" type="presParOf" srcId="{75B4AFDA-22E4-43AC-938D-239D2132D74F}" destId="{7EC57CF9-9CD7-4A58-AADD-F088C9780BC4}" srcOrd="0" destOrd="0" presId="urn:microsoft.com/office/officeart/2005/8/layout/hProcess6"/>
    <dgm:cxn modelId="{845EFA5C-F8C6-4659-80F2-EC7102065950}" type="presParOf" srcId="{75B4AFDA-22E4-43AC-938D-239D2132D74F}" destId="{E8DB78E5-6B54-4BE2-B638-E0DD9C55657F}" srcOrd="1" destOrd="0" presId="urn:microsoft.com/office/officeart/2005/8/layout/hProcess6"/>
    <dgm:cxn modelId="{F4856F69-40C7-42B5-BCCF-EFDF3B75DD0C}" type="presParOf" srcId="{75B4AFDA-22E4-43AC-938D-239D2132D74F}" destId="{0E78DC11-D37D-4B8B-B9F8-90223ED6E28E}" srcOrd="2" destOrd="0" presId="urn:microsoft.com/office/officeart/2005/8/layout/hProcess6"/>
    <dgm:cxn modelId="{D0D99D20-9324-4104-9D34-A7502AEB7256}" type="presParOf" srcId="{75B4AFDA-22E4-43AC-938D-239D2132D74F}" destId="{6EA23824-C3D9-439A-B620-3E879302A444}" srcOrd="3" destOrd="0" presId="urn:microsoft.com/office/officeart/2005/8/layout/hProcess6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B6BB1AA5-DC4B-44E4-8C14-AA7EED187540}">
      <dsp:nvSpPr>
        <dsp:cNvPr id="0" name=""/>
        <dsp:cNvSpPr/>
      </dsp:nvSpPr>
      <dsp:spPr>
        <a:xfrm>
          <a:off x="413592" y="720729"/>
          <a:ext cx="1637347" cy="1431248"/>
        </a:xfrm>
        <a:prstGeom prst="rightArrow">
          <a:avLst>
            <a:gd name="adj1" fmla="val 70000"/>
            <a:gd name="adj2" fmla="val 50000"/>
          </a:avLst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5080" rIns="10160" bIns="5080" numCol="1" spcCol="1270" anchor="ctr" anchorCtr="0">
          <a:noAutofit/>
        </a:bodyPr>
        <a:lstStyle/>
        <a:p>
          <a:pPr marL="57150" lvl="1" indent="-57150" algn="l" defTabSz="355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800" b="1" kern="1200" dirty="0" smtClean="0">
              <a:hlinkClick xmlns:r="http://schemas.openxmlformats.org/officeDocument/2006/relationships" r:id="rId1"/>
            </a:rPr>
            <a:t>Вводный </a:t>
          </a:r>
          <a:r>
            <a:rPr lang="ru-RU" sz="800" b="1" kern="1200" dirty="0" err="1" smtClean="0">
              <a:hlinkClick xmlns:r="http://schemas.openxmlformats.org/officeDocument/2006/relationships" r:id="rId1"/>
            </a:rPr>
            <a:t>вебинар</a:t>
          </a:r>
          <a:endParaRPr lang="en-US" sz="800" b="1" kern="1200" dirty="0"/>
        </a:p>
        <a:p>
          <a:pPr marL="57150" lvl="1" indent="-57150" algn="l" defTabSz="355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800" kern="1200" dirty="0" smtClean="0"/>
            <a:t>Общие требования (</a:t>
          </a:r>
          <a:r>
            <a:rPr lang="ru-RU" sz="800" kern="1200" dirty="0" err="1" smtClean="0"/>
            <a:t>гендерный</a:t>
          </a:r>
          <a:r>
            <a:rPr lang="ru-RU" sz="800" kern="1200" dirty="0" smtClean="0"/>
            <a:t> анализ)</a:t>
          </a:r>
          <a:endParaRPr lang="en-US" sz="800" kern="1200" dirty="0"/>
        </a:p>
      </dsp:txBody>
      <dsp:txXfrm>
        <a:off x="822929" y="720729"/>
        <a:ext cx="1228010" cy="1431248"/>
      </dsp:txXfrm>
    </dsp:sp>
    <dsp:sp modelId="{7DCB51BC-93CF-4E02-B457-3921D0E3851B}">
      <dsp:nvSpPr>
        <dsp:cNvPr id="0" name=""/>
        <dsp:cNvSpPr/>
      </dsp:nvSpPr>
      <dsp:spPr>
        <a:xfrm>
          <a:off x="4255" y="1027016"/>
          <a:ext cx="818673" cy="818673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/>
            <a:t>20 мая 2020</a:t>
          </a:r>
          <a:endParaRPr lang="en-US" sz="1400" b="1" kern="1200" dirty="0"/>
        </a:p>
      </dsp:txBody>
      <dsp:txXfrm>
        <a:off x="4255" y="1027016"/>
        <a:ext cx="818673" cy="818673"/>
      </dsp:txXfrm>
    </dsp:sp>
    <dsp:sp modelId="{F13B46C8-A157-4C69-9E36-50ACE8DB0AE7}">
      <dsp:nvSpPr>
        <dsp:cNvPr id="0" name=""/>
        <dsp:cNvSpPr/>
      </dsp:nvSpPr>
      <dsp:spPr>
        <a:xfrm>
          <a:off x="2562611" y="720729"/>
          <a:ext cx="1637347" cy="1431248"/>
        </a:xfrm>
        <a:prstGeom prst="rightArrow">
          <a:avLst>
            <a:gd name="adj1" fmla="val 70000"/>
            <a:gd name="adj2" fmla="val 50000"/>
          </a:avLst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5080" rIns="10160" bIns="5080" numCol="1" spcCol="1270" anchor="ctr" anchorCtr="0">
          <a:noAutofit/>
        </a:bodyPr>
        <a:lstStyle/>
        <a:p>
          <a:pPr marL="57150" lvl="1" indent="-57150" algn="l" defTabSz="355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800" b="1" kern="1200" dirty="0" smtClean="0">
              <a:hlinkClick xmlns:r="http://schemas.openxmlformats.org/officeDocument/2006/relationships" r:id="rId2"/>
            </a:rPr>
            <a:t>Практический </a:t>
          </a:r>
          <a:r>
            <a:rPr lang="ru-RU" sz="800" b="1" kern="1200" dirty="0" err="1" smtClean="0">
              <a:hlinkClick xmlns:r="http://schemas.openxmlformats.org/officeDocument/2006/relationships" r:id="rId2"/>
            </a:rPr>
            <a:t>вебинар</a:t>
          </a:r>
          <a:endParaRPr lang="en-US" sz="800" b="1" kern="1200" dirty="0"/>
        </a:p>
        <a:p>
          <a:pPr marL="57150" lvl="1" indent="-57150" algn="l" defTabSz="355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800" kern="1200" dirty="0" smtClean="0"/>
            <a:t>Опыт Северной </a:t>
          </a:r>
          <a:r>
            <a:rPr lang="ru-RU" sz="800" kern="1200" dirty="0" err="1" smtClean="0"/>
            <a:t>македонии</a:t>
          </a:r>
          <a:r>
            <a:rPr lang="ru-RU" sz="800" kern="1200" dirty="0" smtClean="0"/>
            <a:t> </a:t>
          </a:r>
          <a:endParaRPr lang="en-US" sz="800" kern="1200" dirty="0"/>
        </a:p>
      </dsp:txBody>
      <dsp:txXfrm>
        <a:off x="2971948" y="720729"/>
        <a:ext cx="1228010" cy="1431248"/>
      </dsp:txXfrm>
    </dsp:sp>
    <dsp:sp modelId="{076B2793-EC5A-4B20-B8FE-C37D692EE3DB}">
      <dsp:nvSpPr>
        <dsp:cNvPr id="0" name=""/>
        <dsp:cNvSpPr/>
      </dsp:nvSpPr>
      <dsp:spPr>
        <a:xfrm>
          <a:off x="2153274" y="1027016"/>
          <a:ext cx="818673" cy="818673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/>
            <a:t>25 </a:t>
          </a:r>
          <a:r>
            <a:rPr lang="ru-RU" sz="1400" b="1" kern="1200" dirty="0" err="1" smtClean="0"/>
            <a:t>авг</a:t>
          </a:r>
          <a:r>
            <a:rPr lang="ru-RU" sz="1400" b="1" kern="1200" dirty="0" smtClean="0"/>
            <a:t> 2020</a:t>
          </a:r>
          <a:endParaRPr lang="en-US" sz="1400" b="1" kern="1200" dirty="0"/>
        </a:p>
      </dsp:txBody>
      <dsp:txXfrm>
        <a:off x="2153274" y="1027016"/>
        <a:ext cx="818673" cy="818673"/>
      </dsp:txXfrm>
    </dsp:sp>
    <dsp:sp modelId="{178FB392-16E0-4BA2-9FBA-1CEF3CBD55AB}">
      <dsp:nvSpPr>
        <dsp:cNvPr id="0" name=""/>
        <dsp:cNvSpPr/>
      </dsp:nvSpPr>
      <dsp:spPr>
        <a:xfrm>
          <a:off x="4711630" y="720729"/>
          <a:ext cx="1637347" cy="1431248"/>
        </a:xfrm>
        <a:prstGeom prst="rightArrow">
          <a:avLst>
            <a:gd name="adj1" fmla="val 70000"/>
            <a:gd name="adj2" fmla="val 50000"/>
          </a:avLst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5080" rIns="10160" bIns="5080" numCol="1" spcCol="1270" anchor="ctr" anchorCtr="0">
          <a:noAutofit/>
        </a:bodyPr>
        <a:lstStyle/>
        <a:p>
          <a:pPr marL="57150" lvl="1" indent="-57150" algn="l" defTabSz="355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800" b="1" kern="1200" dirty="0" smtClean="0">
              <a:hlinkClick xmlns:r="http://schemas.openxmlformats.org/officeDocument/2006/relationships" r:id="rId3"/>
            </a:rPr>
            <a:t>Двусторонняя консультация</a:t>
          </a:r>
          <a:endParaRPr lang="en-US" sz="800" kern="1200" dirty="0"/>
        </a:p>
        <a:p>
          <a:pPr marL="57150" lvl="1" indent="-57150" algn="l" defTabSz="355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800" kern="1200" dirty="0" smtClean="0"/>
            <a:t>Казахстан и Сербия</a:t>
          </a:r>
          <a:endParaRPr lang="en-US" sz="800" kern="1200" dirty="0"/>
        </a:p>
      </dsp:txBody>
      <dsp:txXfrm>
        <a:off x="5120967" y="720729"/>
        <a:ext cx="1228010" cy="1431248"/>
      </dsp:txXfrm>
    </dsp:sp>
    <dsp:sp modelId="{E81FA847-0C8B-4427-AB18-3A398D79AB17}">
      <dsp:nvSpPr>
        <dsp:cNvPr id="0" name=""/>
        <dsp:cNvSpPr/>
      </dsp:nvSpPr>
      <dsp:spPr>
        <a:xfrm>
          <a:off x="4302293" y="1027016"/>
          <a:ext cx="818673" cy="818673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/>
            <a:t>27 </a:t>
          </a:r>
          <a:r>
            <a:rPr lang="ru-RU" sz="1400" b="1" kern="1200" dirty="0" err="1" smtClean="0"/>
            <a:t>авг</a:t>
          </a:r>
          <a:r>
            <a:rPr lang="ru-RU" sz="1400" b="1" kern="1200" dirty="0" smtClean="0"/>
            <a:t> 2020</a:t>
          </a:r>
          <a:endParaRPr lang="en-US" sz="1400" b="1" kern="1200" dirty="0"/>
        </a:p>
      </dsp:txBody>
      <dsp:txXfrm>
        <a:off x="4302293" y="1027016"/>
        <a:ext cx="818673" cy="818673"/>
      </dsp:txXfrm>
    </dsp:sp>
    <dsp:sp modelId="{E8DB78E5-6B54-4BE2-B638-E0DD9C55657F}">
      <dsp:nvSpPr>
        <dsp:cNvPr id="0" name=""/>
        <dsp:cNvSpPr/>
      </dsp:nvSpPr>
      <dsp:spPr>
        <a:xfrm>
          <a:off x="6860649" y="720729"/>
          <a:ext cx="1637347" cy="1431248"/>
        </a:xfrm>
        <a:prstGeom prst="rightArrow">
          <a:avLst>
            <a:gd name="adj1" fmla="val 70000"/>
            <a:gd name="adj2" fmla="val 50000"/>
          </a:avLst>
        </a:prstGeom>
        <a:solidFill>
          <a:schemeClr val="accent5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5080" rIns="10160" bIns="5080" numCol="1" spcCol="1270" anchor="ctr" anchorCtr="0">
          <a:noAutofit/>
        </a:bodyPr>
        <a:lstStyle/>
        <a:p>
          <a:pPr marL="57150" lvl="1" indent="-57150" algn="l" defTabSz="355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800" b="1" kern="1200" dirty="0" smtClean="0">
              <a:hlinkClick xmlns:r="http://schemas.openxmlformats.org/officeDocument/2006/relationships" r:id="rId4"/>
            </a:rPr>
            <a:t>Региональный </a:t>
          </a:r>
          <a:r>
            <a:rPr lang="ru-RU" sz="800" b="1" kern="1200" dirty="0" err="1" smtClean="0">
              <a:hlinkClick xmlns:r="http://schemas.openxmlformats.org/officeDocument/2006/relationships" r:id="rId4"/>
            </a:rPr>
            <a:t>вебинар</a:t>
          </a:r>
          <a:r>
            <a:rPr lang="ru-RU" sz="800" b="1" kern="1200" dirty="0" smtClean="0">
              <a:hlinkClick xmlns:r="http://schemas.openxmlformats.org/officeDocument/2006/relationships" r:id="rId4"/>
            </a:rPr>
            <a:t> для Центральной Азии и Европы</a:t>
          </a:r>
          <a:endParaRPr lang="en-US" sz="800" b="1" kern="1200" dirty="0"/>
        </a:p>
        <a:p>
          <a:pPr marL="57150" lvl="1" indent="-57150" algn="l" defTabSz="355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800" kern="1200" dirty="0" smtClean="0"/>
            <a:t>(РКИК ООН)</a:t>
          </a:r>
          <a:endParaRPr lang="en-US" sz="800" kern="1200" dirty="0"/>
        </a:p>
      </dsp:txBody>
      <dsp:txXfrm>
        <a:off x="7269986" y="720729"/>
        <a:ext cx="1228010" cy="1431248"/>
      </dsp:txXfrm>
    </dsp:sp>
    <dsp:sp modelId="{6EA23824-C3D9-439A-B620-3E879302A444}">
      <dsp:nvSpPr>
        <dsp:cNvPr id="0" name=""/>
        <dsp:cNvSpPr/>
      </dsp:nvSpPr>
      <dsp:spPr>
        <a:xfrm>
          <a:off x="6451312" y="1027016"/>
          <a:ext cx="818673" cy="818673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/>
            <a:t>2 сен 2020</a:t>
          </a:r>
          <a:endParaRPr lang="en-US" sz="1400" b="1" kern="1200" dirty="0"/>
        </a:p>
      </dsp:txBody>
      <dsp:txXfrm>
        <a:off x="6451312" y="1027016"/>
        <a:ext cx="818673" cy="81867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6">
  <dgm:title val=""/>
  <dgm:desc val=""/>
  <dgm:catLst>
    <dgm:cat type="process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L"/>
          <dgm:param type="nodeHorzAlign" val="l"/>
        </dgm:alg>
      </dgm:if>
      <dgm:else name="Name2">
        <dgm:alg type="lin">
          <dgm:param type="linDir" val="from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w" refFor="ch" refForName="compNode" fact="0.7"/>
      <dgm:constr type="ctrY" for="ch" forName="compNode" refType="h" fact="0.5"/>
      <dgm:constr type="w" for="ch" forName="aSpace" refType="w" fact="0.05"/>
      <dgm:constr type="primFontSz" for="des" forName="childTextHidden" op="equ" val="65"/>
      <dgm:constr type="primFontSz" for="des" forName="parentText" op="equ"/>
    </dgm:constrLst>
    <dgm:ruleLst/>
    <dgm:forEach name="aNodeForEach" axis="ch" ptType="node">
      <dgm:layoutNode name="compNode">
        <dgm:alg type="composite">
          <dgm:param type="ar" val="1.43"/>
        </dgm:alg>
        <dgm:shape xmlns:r="http://schemas.openxmlformats.org/officeDocument/2006/relationships" r:blip="">
          <dgm:adjLst/>
        </dgm:shape>
        <dgm:presOf/>
        <dgm:choose name="Name3">
          <dgm:if name="Name4" func="var" arg="dir" op="equ" val="norm">
            <dgm:constrLst>
              <dgm:constr type="w" for="ch" forName="childTextVisible" refType="w" fact="0.8"/>
              <dgm:constr type="h" for="ch" forName="childTextVisible" refType="h"/>
              <dgm:constr type="r" for="ch" forName="childTextVisible" refType="w"/>
              <dgm:constr type="w" for="ch" forName="childTextHidden" refType="w" fact="0.6"/>
              <dgm:constr type="h" for="ch" forName="childTextHidden" refType="h"/>
              <dgm:constr type="r" for="ch" forName="childTextHidden" refType="w"/>
              <dgm:constr type="l" for="ch" forName="parentText"/>
              <dgm:constr type="w" for="ch" forName="parentText" refType="w" fact="0.4"/>
              <dgm:constr type="h" for="ch" forName="parentText" refType="w" refFor="ch" refForName="parentText" op="equ"/>
              <dgm:constr type="ctrY" for="ch" forName="parentText" refType="h" fact="0.5"/>
            </dgm:constrLst>
          </dgm:if>
          <dgm:else name="Name5">
            <dgm:constrLst>
              <dgm:constr type="w" for="ch" forName="childTextVisible" refType="w" fact="0.8"/>
              <dgm:constr type="h" for="ch" forName="childTextVisible" refType="h"/>
              <dgm:constr type="l" for="ch" forName="childTextVisible"/>
              <dgm:constr type="w" for="ch" forName="childTextHidden" refType="w" fact="0.6"/>
              <dgm:constr type="h" for="ch" forName="childTextHidden" refType="h"/>
              <dgm:constr type="l" for="ch" forName="childTextHidden"/>
              <dgm:constr type="r" for="ch" forName="parentText" refType="w"/>
              <dgm:constr type="w" for="ch" forName="parentText" refType="w" fact="0.4"/>
              <dgm:constr type="h" for="ch" forName="parentText" refType="w" refFor="ch" refForName="parentText" op="equ"/>
              <dgm:constr type="ctrY" for="ch" forName="parentText" refType="h" fact="0.5"/>
            </dgm:constrLst>
          </dgm:else>
        </dgm:choose>
        <dgm:ruleLst/>
        <dgm:layoutNode name="noGeometry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childTextVisible" styleLbl="bgAccFollowNode1">
          <dgm:varLst>
            <dgm:bulletEnabled val="1"/>
          </dgm:varLst>
          <dgm:alg type="sp"/>
          <dgm:choose name="Name6">
            <dgm:if name="Name7" func="var" arg="dir" op="equ" val="norm">
              <dgm:shape xmlns:r="http://schemas.openxmlformats.org/officeDocument/2006/relationships" type="rightArrow" r:blip="">
                <dgm:adjLst>
                  <dgm:adj idx="1" val="0.7"/>
                  <dgm:adj idx="2" val="0.5"/>
                </dgm:adjLst>
              </dgm:shape>
            </dgm:if>
            <dgm:else name="Name8">
              <dgm:shape xmlns:r="http://schemas.openxmlformats.org/officeDocument/2006/relationships" type="leftArrow" r:blip="">
                <dgm:adjLst>
                  <dgm:adj idx="1" val="0.7"/>
                  <dgm:adj idx="2" val="0.5"/>
                </dgm:adjLst>
              </dgm:shape>
            </dgm:else>
          </dgm:choose>
          <dgm:presOf axis="des" ptType="node"/>
          <dgm:constrLst/>
          <dgm:ruleLst/>
        </dgm:layoutNode>
        <dgm:layoutNode name="childTextHidden" styleLbl="bgAccFollowNode1">
          <dgm:choose name="Name9">
            <dgm:if name="Name10" axis="des followSib" ptType="node node" st="1 1" cnt="1 0" func="cnt" op="gte" val="1">
              <dgm:alg type="tx">
                <dgm:param type="stBulletLvl" val="1"/>
                <dgm:param type="txAnchorVertCh" val="mid"/>
              </dgm:alg>
            </dgm:if>
            <dgm:else name="Name11">
              <dgm:alg type="tx">
                <dgm:param type="stBulletLvl" val="2"/>
                <dgm:param type="txAnchorVertCh" val="mid"/>
              </dgm:alg>
            </dgm:else>
          </dgm:choose>
          <dgm:choose name="Name12">
            <dgm:if name="Name13" func="var" arg="dir" op="equ" val="norm">
              <dgm:shape xmlns:r="http://schemas.openxmlformats.org/officeDocument/2006/relationships" type="rightArrow" r:blip="" hideGeom="1">
                <dgm:adjLst>
                  <dgm:adj idx="1" val="0.7"/>
                  <dgm:adj idx="2" val="0.5"/>
                </dgm:adjLst>
              </dgm:shape>
            </dgm:if>
            <dgm:else name="Name14">
              <dgm:shape xmlns:r="http://schemas.openxmlformats.org/officeDocument/2006/relationships" type="leftArrow" r:blip="" hideGeom="1">
                <dgm:adjLst>
                  <dgm:adj idx="1" val="0.7"/>
                  <dgm:adj idx="2" val="0.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rMarg" refType="primFontSz" fact="0.1"/>
            <dgm:constr type="lMarg" refType="primFontSz" fact="0.2"/>
          </dgm:constrLst>
          <dgm:ruleLst>
            <dgm:rule type="primFontSz" val="5" fact="NaN" max="NaN"/>
          </dgm:ruleLst>
        </dgm:layoutNode>
        <dgm:layoutNode name="parentText" styleLbl="node1">
          <dgm:varLst>
            <dgm:chMax val="1"/>
            <dgm:bulletEnabled val="1"/>
          </dgm:varLst>
          <dgm:alg type="tx"/>
          <dgm:shape xmlns:r="http://schemas.openxmlformats.org/officeDocument/2006/relationships" type="ellipse" r:blip="">
            <dgm:adjLst/>
          </dgm:shape>
          <dgm:presOf axis="self"/>
          <dgm:constrLst>
            <dgm:constr type="primFontSz" val="65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choose name="Name15">
        <dgm:if name="Name16" axis="self" ptType="node" func="revPos" op="gte" val="2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7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5FE4B27-92A7-4631-8111-8A4681A37FD2}" type="datetimeFigureOut">
              <a:rPr lang="en-US" smtClean="0"/>
              <a:pPr/>
              <a:t>12/2/2020</a:t>
            </a:fld>
            <a:endParaRPr lang="en-US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C487567-F575-4FC6-A459-CD3E66E084E9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774633-3EC2-4961-A782-3DE0B4360228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2774633-3EC2-4961-A782-3DE0B4360228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3621923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7CFDA9-0C2F-4CE9-A643-2A4B0B71701D}" type="datetimeFigureOut">
              <a:rPr lang="en-US" smtClean="0"/>
              <a:pPr/>
              <a:t>12/2/2020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765EA9-E392-4270-BE63-F4995A3BD87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7CFDA9-0C2F-4CE9-A643-2A4B0B71701D}" type="datetimeFigureOut">
              <a:rPr lang="en-US" smtClean="0"/>
              <a:pPr/>
              <a:t>12/2/2020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765EA9-E392-4270-BE63-F4995A3BD87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7CFDA9-0C2F-4CE9-A643-2A4B0B71701D}" type="datetimeFigureOut">
              <a:rPr lang="en-US" smtClean="0"/>
              <a:pPr/>
              <a:t>12/2/2020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765EA9-E392-4270-BE63-F4995A3BD87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7D52ED-29D8-4B36-B219-A63BB729437E}" type="datetimeFigureOut">
              <a:rPr lang="en-US" smtClean="0"/>
              <a:pPr/>
              <a:t>12/2/2020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FC587F-D282-45CE-8CAC-B0A05812B68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753566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7CFDA9-0C2F-4CE9-A643-2A4B0B71701D}" type="datetimeFigureOut">
              <a:rPr lang="en-US" smtClean="0"/>
              <a:pPr/>
              <a:t>12/2/2020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765EA9-E392-4270-BE63-F4995A3BD87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7CFDA9-0C2F-4CE9-A643-2A4B0B71701D}" type="datetimeFigureOut">
              <a:rPr lang="en-US" smtClean="0"/>
              <a:pPr/>
              <a:t>12/2/2020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765EA9-E392-4270-BE63-F4995A3BD87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7CFDA9-0C2F-4CE9-A643-2A4B0B71701D}" type="datetimeFigureOut">
              <a:rPr lang="en-US" smtClean="0"/>
              <a:pPr/>
              <a:t>12/2/2020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765EA9-E392-4270-BE63-F4995A3BD87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7CFDA9-0C2F-4CE9-A643-2A4B0B71701D}" type="datetimeFigureOut">
              <a:rPr lang="en-US" smtClean="0"/>
              <a:pPr/>
              <a:t>12/2/2020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765EA9-E392-4270-BE63-F4995A3BD87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7CFDA9-0C2F-4CE9-A643-2A4B0B71701D}" type="datetimeFigureOut">
              <a:rPr lang="en-US" smtClean="0"/>
              <a:pPr/>
              <a:t>12/2/2020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765EA9-E392-4270-BE63-F4995A3BD87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7CFDA9-0C2F-4CE9-A643-2A4B0B71701D}" type="datetimeFigureOut">
              <a:rPr lang="en-US" smtClean="0"/>
              <a:pPr/>
              <a:t>12/2/2020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765EA9-E392-4270-BE63-F4995A3BD87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7CFDA9-0C2F-4CE9-A643-2A4B0B71701D}" type="datetimeFigureOut">
              <a:rPr lang="en-US" smtClean="0"/>
              <a:pPr/>
              <a:t>12/2/2020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765EA9-E392-4270-BE63-F4995A3BD87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7CFDA9-0C2F-4CE9-A643-2A4B0B71701D}" type="datetimeFigureOut">
              <a:rPr lang="en-US" smtClean="0"/>
              <a:pPr/>
              <a:t>12/2/2020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765EA9-E392-4270-BE63-F4995A3BD87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7CFDA9-0C2F-4CE9-A643-2A4B0B71701D}" type="datetimeFigureOut">
              <a:rPr lang="en-US" smtClean="0"/>
              <a:pPr/>
              <a:t>12/2/2020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765EA9-E392-4270-BE63-F4995A3BD872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diagramLayout" Target="../diagrams/layout1.xml"/><Relationship Id="rId7" Type="http://schemas.openxmlformats.org/officeDocument/2006/relationships/image" Target="../media/image14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10" Type="http://schemas.openxmlformats.org/officeDocument/2006/relationships/image" Target="../media/image2.png"/><Relationship Id="rId4" Type="http://schemas.openxmlformats.org/officeDocument/2006/relationships/diagramQuickStyle" Target="../diagrams/quickStyle1.xml"/><Relationship Id="rId9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un-gsp.org/event/central-asia-regional-network-meeting-key-achievements-2020-and-plans-2021" TargetMode="Externa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un-gsp.org/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.emf"/><Relationship Id="rId5" Type="http://schemas.openxmlformats.org/officeDocument/2006/relationships/hyperlink" Target="mailto:damiano.borgogno@undp.org" TargetMode="External"/><Relationship Id="rId4" Type="http://schemas.openxmlformats.org/officeDocument/2006/relationships/hyperlink" Target="mailto:nmustaeva@gmail.com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981200"/>
            <a:ext cx="4509404" cy="1325563"/>
          </a:xfrm>
        </p:spPr>
        <p:txBody>
          <a:bodyPr>
            <a:normAutofit fontScale="90000"/>
          </a:bodyPr>
          <a:lstStyle/>
          <a:p>
            <a:pPr>
              <a:spcBef>
                <a:spcPts val="0"/>
              </a:spcBef>
            </a:pPr>
            <a:r>
              <a:rPr lang="ru-RU" sz="2800" b="1" dirty="0" smtClean="0">
                <a:solidFill>
                  <a:schemeClr val="accent2"/>
                </a:solidFill>
              </a:rPr>
              <a:t>Прогресс Центрально-Азиатской сети по вопросам </a:t>
            </a:r>
            <a:r>
              <a:rPr lang="en-US" sz="2800" b="1" dirty="0" smtClean="0">
                <a:solidFill>
                  <a:schemeClr val="accent2"/>
                </a:solidFill>
              </a:rPr>
              <a:t>MRV </a:t>
            </a:r>
            <a:r>
              <a:rPr lang="ru-RU" sz="2800" b="1" dirty="0" smtClean="0">
                <a:solidFill>
                  <a:schemeClr val="accent2"/>
                </a:solidFill>
              </a:rPr>
              <a:t>и прозрачности в 2020 </a:t>
            </a:r>
            <a:r>
              <a:rPr lang="ru-RU" sz="2800" b="1" dirty="0" smtClean="0">
                <a:solidFill>
                  <a:schemeClr val="accent2"/>
                </a:solidFill>
              </a:rPr>
              <a:t>г.</a:t>
            </a:r>
            <a:endParaRPr lang="en-US" sz="2500" b="1" dirty="0">
              <a:solidFill>
                <a:schemeClr val="accent2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6F4FA6E0-E93A-49AD-B6E9-F7D813ECE0C0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876800" y="0"/>
            <a:ext cx="4303776" cy="6894037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="" xmlns:a16="http://schemas.microsoft.com/office/drawing/2014/main" id="{14524DC1-47A1-41B8-B6E6-1ECD1B1D2167}"/>
              </a:ext>
            </a:extLst>
          </p:cNvPr>
          <p:cNvSpPr/>
          <p:nvPr/>
        </p:nvSpPr>
        <p:spPr>
          <a:xfrm>
            <a:off x="76200" y="3852456"/>
            <a:ext cx="4572000" cy="107721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1600" b="1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Программа глобальной поддержки ПРООН/ЮНЕП</a:t>
            </a:r>
            <a:endParaRPr lang="en-US" sz="1600" b="1" i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algn="ctr"/>
            <a:endParaRPr lang="en-US" sz="1600" b="1" i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algn="ctr"/>
            <a:r>
              <a:rPr lang="en-US" sz="1600" b="1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ru-RU" sz="1600" b="1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3 декабря 2020</a:t>
            </a:r>
            <a:endParaRPr lang="en-US" sz="1600" b="1" i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38F3014F-E997-4BB4-AC86-314E8748FAD2}"/>
              </a:ext>
            </a:extLst>
          </p:cNvPr>
          <p:cNvSpPr txBox="1"/>
          <p:nvPr/>
        </p:nvSpPr>
        <p:spPr>
          <a:xfrm>
            <a:off x="1524000" y="3519206"/>
            <a:ext cx="196794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err="1" smtClean="0"/>
              <a:t>Наиля</a:t>
            </a:r>
            <a:r>
              <a:rPr lang="ru-RU" sz="1600" b="1" dirty="0" smtClean="0"/>
              <a:t> Мустаева</a:t>
            </a:r>
            <a:endParaRPr lang="en-US" sz="1600" b="1" dirty="0"/>
          </a:p>
        </p:txBody>
      </p:sp>
      <p:pic>
        <p:nvPicPr>
          <p:cNvPr id="12" name="Picture 7">
            <a:extLst>
              <a:ext uri="{FF2B5EF4-FFF2-40B4-BE49-F238E27FC236}">
                <a16:creationId xmlns="" xmlns:a16="http://schemas.microsoft.com/office/drawing/2014/main" id="{5656FC79-A911-48D2-863E-6B2138B490FD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447800" y="457200"/>
            <a:ext cx="2514600" cy="792717"/>
          </a:xfrm>
          <a:prstGeom prst="rect">
            <a:avLst/>
          </a:prstGeom>
        </p:spPr>
      </p:pic>
      <p:pic>
        <p:nvPicPr>
          <p:cNvPr id="13" name="Picture 8">
            <a:extLst>
              <a:ext uri="{FF2B5EF4-FFF2-40B4-BE49-F238E27FC236}">
                <a16:creationId xmlns="" xmlns:a16="http://schemas.microsoft.com/office/drawing/2014/main" id="{3FA968BD-7E3F-4370-B43F-31B6FF80655D}"/>
              </a:ext>
            </a:extLst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09600" y="5332348"/>
            <a:ext cx="511629" cy="1151165"/>
          </a:xfrm>
          <a:prstGeom prst="rect">
            <a:avLst/>
          </a:prstGeom>
        </p:spPr>
      </p:pic>
      <p:pic>
        <p:nvPicPr>
          <p:cNvPr id="14" name="Picture 9">
            <a:extLst>
              <a:ext uri="{FF2B5EF4-FFF2-40B4-BE49-F238E27FC236}">
                <a16:creationId xmlns="" xmlns:a16="http://schemas.microsoft.com/office/drawing/2014/main" id="{C0B09444-0FA2-42A9-9522-D710443ECC30}"/>
              </a:ext>
            </a:extLst>
          </p:cNvPr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657600" y="5943600"/>
            <a:ext cx="939800" cy="533400"/>
          </a:xfrm>
          <a:prstGeom prst="rect">
            <a:avLst/>
          </a:prstGeom>
        </p:spPr>
      </p:pic>
      <p:pic>
        <p:nvPicPr>
          <p:cNvPr id="9" name="Imagen 2"/>
          <p:cNvPicPr/>
          <p:nvPr/>
        </p:nvPicPr>
        <p:blipFill>
          <a:blip r:embed="rId7" cstate="print">
            <a:extLst>
              <a:ext uri="{28A0092B-C50C-407E-A947-70E740481C1C}">
                <a14:useLocalDpi xmlns:ve="http://schemas.openxmlformats.org/markup-compatibility/2006" xmlns:m="http://schemas.openxmlformats.org/officeDocument/2006/math" xmlns:wp="http://schemas.openxmlformats.org/drawingml/2006/wordprocessingDrawing" xmlns:wne="http://schemas.microsoft.com/office/word/2006/wordml" xmlns="" xmlns:wpc="http://schemas.microsoft.com/office/word/2010/wordprocessingCanvas" xmlns:cx="http://schemas.microsoft.com/office/drawing/2014/chartex" xmlns:cx1="http://schemas.microsoft.com/office/drawing/2015/9/8/chartex" xmlns:cx2="http://schemas.microsoft.com/office/drawing/2015/10/21/chartex" xmlns:cx3="http://schemas.microsoft.com/office/drawing/2016/5/9/chartex" xmlns:cx4="http://schemas.microsoft.com/office/drawing/2016/5/10/chartex" xmlns:cx5="http://schemas.microsoft.com/office/drawing/2016/5/11/chartex" xmlns:cx6="http://schemas.microsoft.com/office/drawing/2016/5/12/chartex" xmlns:cx7="http://schemas.microsoft.com/office/drawing/2016/5/13/chartex" xmlns:cx8="http://schemas.microsoft.com/office/drawing/2016/5/14/chartex" xmlns:mc="http://schemas.openxmlformats.org/markup-compatibility/2006" xmlns:aink="http://schemas.microsoft.com/office/drawing/2016/ink" xmlns:am3d="http://schemas.microsoft.com/office/drawing/2017/model3d" xmlns:o="urn:schemas-microsoft-com:office:office" xmlns:v="urn:schemas-microsoft-com:vml" xmlns:wp14="http://schemas.microsoft.com/office/word/2010/wordprocessingDrawing" xmlns:w10="urn:schemas-microsoft-com:office:word" xmlns:w="http://schemas.openxmlformats.org/wordprocessingml/2006/main" xmlns:w14="http://schemas.microsoft.com/office/word/2010/wordml" xmlns:w15="http://schemas.microsoft.com/office/word/2012/wordml" xmlns:w16cid="http://schemas.microsoft.com/office/word/2016/wordml/cid" xmlns:w16se="http://schemas.microsoft.com/office/word/2015/wordml/symex" xmlns:wpg="http://schemas.microsoft.com/office/word/2010/wordprocessingGroup" xmlns:wpi="http://schemas.microsoft.com/office/word/2010/wordprocessingInk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2209800" y="5638800"/>
            <a:ext cx="685800" cy="73025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="" xmlns:p14="http://schemas.microsoft.com/office/powerpoint/2010/main" val="18480553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Новая Центральная Азия. Какое будущее ждет регион? - YouTube"/>
          <p:cNvPicPr>
            <a:picLocks noChangeAspect="1" noChangeArrowheads="1"/>
          </p:cNvPicPr>
          <p:nvPr/>
        </p:nvPicPr>
        <p:blipFill>
          <a:blip r:embed="rId2" cstate="print"/>
          <a:srcRect l="48438" t="1389" r="13281"/>
          <a:stretch>
            <a:fillRect/>
          </a:stretch>
        </p:blipFill>
        <p:spPr bwMode="auto">
          <a:xfrm>
            <a:off x="2362200" y="1447800"/>
            <a:ext cx="3733800" cy="54102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5943600" cy="1143000"/>
          </a:xfrm>
        </p:spPr>
        <p:txBody>
          <a:bodyPr>
            <a:normAutofit/>
          </a:bodyPr>
          <a:lstStyle/>
          <a:p>
            <a:r>
              <a:rPr lang="ru-RU" sz="25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Страны, входящие в сеть</a:t>
            </a:r>
            <a:endParaRPr lang="en-US" sz="25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28600" y="1600200"/>
            <a:ext cx="2514600" cy="4525963"/>
          </a:xfrm>
        </p:spPr>
        <p:txBody>
          <a:bodyPr>
            <a:normAutofit/>
          </a:bodyPr>
          <a:lstStyle/>
          <a:p>
            <a:pPr marL="514350" indent="-514350">
              <a:buNone/>
            </a:pPr>
            <a:r>
              <a:rPr lang="ru-RU" sz="1800" b="1" dirty="0" smtClean="0"/>
              <a:t>Страны (состав сети):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1800" dirty="0" smtClean="0"/>
              <a:t>Азербайджан 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1800" dirty="0" smtClean="0"/>
              <a:t>Армения 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1800" dirty="0" smtClean="0"/>
              <a:t>Казахстан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1800" dirty="0" smtClean="0"/>
              <a:t>Кыргызстан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1800" dirty="0" smtClean="0"/>
              <a:t>Таджикистан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1800" dirty="0" smtClean="0"/>
              <a:t>Туркменистан 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1800" dirty="0" smtClean="0"/>
              <a:t>Узбекистан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1800" dirty="0" smtClean="0"/>
              <a:t>Беларусь </a:t>
            </a:r>
            <a:endParaRPr lang="en-US" sz="1800" dirty="0"/>
          </a:p>
        </p:txBody>
      </p:sp>
      <p:pic>
        <p:nvPicPr>
          <p:cNvPr id="4" name="Picture 7">
            <a:extLst>
              <a:ext uri="{FF2B5EF4-FFF2-40B4-BE49-F238E27FC236}">
                <a16:creationId xmlns="" xmlns:a16="http://schemas.microsoft.com/office/drawing/2014/main" id="{5656FC79-A911-48D2-863E-6B2138B490FD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324600" y="381000"/>
            <a:ext cx="2514600" cy="792717"/>
          </a:xfrm>
          <a:prstGeom prst="rect">
            <a:avLst/>
          </a:prstGeom>
        </p:spPr>
      </p:pic>
      <p:cxnSp>
        <p:nvCxnSpPr>
          <p:cNvPr id="6" name="Прямая соединительная линия 5"/>
          <p:cNvCxnSpPr/>
          <p:nvPr/>
        </p:nvCxnSpPr>
        <p:spPr>
          <a:xfrm>
            <a:off x="0" y="1371600"/>
            <a:ext cx="9144000" cy="0"/>
          </a:xfrm>
          <a:prstGeom prst="line">
            <a:avLst/>
          </a:prstGeom>
          <a:ln w="2857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Содержимое 2"/>
          <p:cNvSpPr txBox="1">
            <a:spLocks/>
          </p:cNvSpPr>
          <p:nvPr/>
        </p:nvSpPr>
        <p:spPr>
          <a:xfrm>
            <a:off x="5943600" y="1600200"/>
            <a:ext cx="2971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ru-RU" sz="19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Основная аудитория:</a:t>
            </a:r>
          </a:p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ru-RU" sz="1900" dirty="0" smtClean="0"/>
              <a:t>Координаторы НС/ДД</a:t>
            </a:r>
          </a:p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ru-RU" sz="19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Национальные эксперты, практики в инвентаризации ПГ, </a:t>
            </a:r>
            <a:r>
              <a:rPr kumimoji="0" lang="en-US" sz="19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MRV</a:t>
            </a:r>
            <a:endParaRPr kumimoji="0" lang="ru-RU" sz="19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ru-RU" sz="1900" noProof="0" dirty="0" smtClean="0"/>
              <a:t>Специалисты в области </a:t>
            </a:r>
            <a:r>
              <a:rPr lang="ru-RU" sz="1900" noProof="0" dirty="0" err="1" smtClean="0"/>
              <a:t>гендерной</a:t>
            </a:r>
            <a:r>
              <a:rPr lang="ru-RU" sz="1900" noProof="0" dirty="0" smtClean="0"/>
              <a:t> проблематики </a:t>
            </a:r>
          </a:p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ru-RU" sz="1900" b="0" i="0" u="none" strike="noStrike" kern="1200" cap="none" spc="0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Другие специалисты (статистика, адаптация, общие вопросы по ИК)</a:t>
            </a:r>
            <a:endParaRPr kumimoji="0" lang="ru-RU" sz="19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endParaRPr kumimoji="0" lang="en-US" sz="2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5867400" cy="1143000"/>
          </a:xfrm>
        </p:spPr>
        <p:txBody>
          <a:bodyPr>
            <a:normAutofit/>
          </a:bodyPr>
          <a:lstStyle/>
          <a:p>
            <a:r>
              <a:rPr lang="ru-RU" sz="25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Планы </a:t>
            </a:r>
            <a:r>
              <a:rPr lang="en-US" sz="25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Vs </a:t>
            </a:r>
            <a:r>
              <a:rPr lang="ru-RU" sz="25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реальность-2020</a:t>
            </a:r>
            <a:endParaRPr lang="en-US" sz="2500" b="1" dirty="0"/>
          </a:p>
        </p:txBody>
      </p:sp>
      <p:cxnSp>
        <p:nvCxnSpPr>
          <p:cNvPr id="13" name="Прямая соединительная линия 12"/>
          <p:cNvCxnSpPr/>
          <p:nvPr/>
        </p:nvCxnSpPr>
        <p:spPr>
          <a:xfrm>
            <a:off x="0" y="1371600"/>
            <a:ext cx="9144000" cy="0"/>
          </a:xfrm>
          <a:prstGeom prst="line">
            <a:avLst/>
          </a:prstGeom>
          <a:ln w="2857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Picture 7">
            <a:extLst>
              <a:ext uri="{FF2B5EF4-FFF2-40B4-BE49-F238E27FC236}">
                <a16:creationId xmlns="" xmlns:a16="http://schemas.microsoft.com/office/drawing/2014/main" id="{5656FC79-A911-48D2-863E-6B2138B490FD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324600" y="381000"/>
            <a:ext cx="2514600" cy="792717"/>
          </a:xfrm>
          <a:prstGeom prst="rect">
            <a:avLst/>
          </a:prstGeom>
        </p:spPr>
      </p:pic>
      <p:pic>
        <p:nvPicPr>
          <p:cNvPr id="9218" name="Picture 2" descr="Деловая встреча на круглом столе среди коллег Иллюстрация вектора -  иллюстрации насчитывающей деловая, среди: 12998790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1" y="3260788"/>
            <a:ext cx="3733800" cy="2959036"/>
          </a:xfrm>
          <a:prstGeom prst="rect">
            <a:avLst/>
          </a:prstGeom>
          <a:noFill/>
        </p:spPr>
      </p:pic>
      <p:sp>
        <p:nvSpPr>
          <p:cNvPr id="9220" name="AutoShape 4" descr="Как живется журфакам в период пандемии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9222" name="Picture 6" descr="Как живется журфакам в период пандемии"/>
          <p:cNvPicPr>
            <a:picLocks noChangeAspect="1" noChangeArrowheads="1"/>
          </p:cNvPicPr>
          <p:nvPr/>
        </p:nvPicPr>
        <p:blipFill>
          <a:blip r:embed="rId4" cstate="print"/>
          <a:srcRect l="3610" r="7955"/>
          <a:stretch>
            <a:fillRect/>
          </a:stretch>
        </p:blipFill>
        <p:spPr bwMode="auto">
          <a:xfrm>
            <a:off x="4800600" y="3624262"/>
            <a:ext cx="3733800" cy="2374899"/>
          </a:xfrm>
          <a:prstGeom prst="rect">
            <a:avLst/>
          </a:prstGeom>
          <a:noFill/>
        </p:spPr>
      </p:pic>
      <p:sp>
        <p:nvSpPr>
          <p:cNvPr id="15" name="Скругленный прямоугольник 14"/>
          <p:cNvSpPr/>
          <p:nvPr/>
        </p:nvSpPr>
        <p:spPr>
          <a:xfrm>
            <a:off x="533400" y="1905000"/>
            <a:ext cx="3429000" cy="914400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 smtClean="0"/>
              <a:t>Планы</a:t>
            </a:r>
            <a:endParaRPr lang="en-US" sz="2000" b="1" dirty="0"/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4876800" y="1905000"/>
            <a:ext cx="3429000" cy="914400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 smtClean="0"/>
              <a:t>Реальность</a:t>
            </a:r>
            <a:endParaRPr lang="en-US" sz="2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6248400" cy="1143000"/>
          </a:xfrm>
          <a:noFill/>
        </p:spPr>
        <p:txBody>
          <a:bodyPr>
            <a:normAutofit/>
          </a:bodyPr>
          <a:lstStyle/>
          <a:p>
            <a:r>
              <a:rPr lang="ru-RU" sz="25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Общие цифры-2020</a:t>
            </a:r>
            <a:endParaRPr lang="en-US" sz="25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Picture 7">
            <a:extLst>
              <a:ext uri="{FF2B5EF4-FFF2-40B4-BE49-F238E27FC236}">
                <a16:creationId xmlns="" xmlns:a16="http://schemas.microsoft.com/office/drawing/2014/main" id="{5656FC79-A911-48D2-863E-6B2138B490FD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324600" y="381000"/>
            <a:ext cx="2514600" cy="792717"/>
          </a:xfrm>
          <a:prstGeom prst="rect">
            <a:avLst/>
          </a:prstGeom>
        </p:spPr>
      </p:pic>
      <p:cxnSp>
        <p:nvCxnSpPr>
          <p:cNvPr id="6" name="Прямая соединительная линия 5"/>
          <p:cNvCxnSpPr/>
          <p:nvPr/>
        </p:nvCxnSpPr>
        <p:spPr>
          <a:xfrm>
            <a:off x="0" y="1371600"/>
            <a:ext cx="9144000" cy="0"/>
          </a:xfrm>
          <a:prstGeom prst="line">
            <a:avLst/>
          </a:prstGeom>
          <a:ln w="2857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Содержимое 15"/>
          <p:cNvSpPr>
            <a:spLocks noGrp="1"/>
          </p:cNvSpPr>
          <p:nvPr>
            <p:ph idx="1"/>
          </p:nvPr>
        </p:nvSpPr>
        <p:spPr>
          <a:xfrm>
            <a:off x="457200" y="1600200"/>
            <a:ext cx="4800600" cy="4525963"/>
          </a:xfrm>
        </p:spPr>
        <p:txBody>
          <a:bodyPr>
            <a:normAutofit fontScale="77500" lnSpcReduction="20000"/>
          </a:bodyPr>
          <a:lstStyle/>
          <a:p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4</a:t>
            </a:r>
            <a:r>
              <a:rPr lang="ru-RU" dirty="0" smtClean="0"/>
              <a:t> национальных задания </a:t>
            </a:r>
          </a:p>
          <a:p>
            <a:r>
              <a:rPr lang="ru-RU" b="1" dirty="0" smtClean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</a:t>
            </a:r>
            <a:r>
              <a:rPr lang="ru-RU" dirty="0" smtClean="0"/>
              <a:t> индивидуальных технических консультантов</a:t>
            </a:r>
          </a:p>
          <a:p>
            <a:endParaRPr lang="ru-RU" b="1" dirty="0" smtClean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 </a:t>
            </a:r>
            <a:r>
              <a:rPr lang="ru-RU" dirty="0" smtClean="0"/>
              <a:t>региональных </a:t>
            </a:r>
            <a:r>
              <a:rPr lang="ru-RU" dirty="0" err="1" smtClean="0"/>
              <a:t>вебинара</a:t>
            </a:r>
            <a:endParaRPr lang="ru-RU" dirty="0" smtClean="0"/>
          </a:p>
          <a:p>
            <a:r>
              <a:rPr lang="ru-RU" b="1" dirty="0" smtClean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 </a:t>
            </a:r>
            <a:r>
              <a:rPr lang="ru-RU" dirty="0" smtClean="0"/>
              <a:t>региональных тренинга (РКИК ООН)</a:t>
            </a:r>
          </a:p>
          <a:p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 </a:t>
            </a:r>
            <a:r>
              <a:rPr lang="ru-RU" dirty="0" smtClean="0"/>
              <a:t>национальная консультация </a:t>
            </a:r>
          </a:p>
          <a:p>
            <a:pPr lvl="1"/>
            <a:r>
              <a:rPr lang="ru-RU" dirty="0" smtClean="0"/>
              <a:t>Итого </a:t>
            </a:r>
            <a:r>
              <a:rPr lang="ru-RU" b="1" dirty="0" smtClean="0">
                <a:solidFill>
                  <a:srgbClr val="00B0F0"/>
                </a:solidFill>
              </a:rPr>
              <a:t>130 участников</a:t>
            </a:r>
            <a:r>
              <a:rPr lang="ru-RU" dirty="0" smtClean="0"/>
              <a:t>, из них:</a:t>
            </a:r>
          </a:p>
          <a:p>
            <a:pPr lvl="1"/>
            <a:r>
              <a:rPr lang="ru-RU" dirty="0" smtClean="0"/>
              <a:t>От 10 до 30 постоянных участников </a:t>
            </a:r>
          </a:p>
          <a:p>
            <a:pPr lvl="1"/>
            <a:r>
              <a:rPr lang="en-US" b="1" dirty="0" smtClean="0">
                <a:solidFill>
                  <a:srgbClr val="FF0000"/>
                </a:solidFill>
              </a:rPr>
              <a:t>60% </a:t>
            </a:r>
            <a:r>
              <a:rPr lang="ru-RU" b="1" dirty="0" smtClean="0">
                <a:solidFill>
                  <a:srgbClr val="FF0000"/>
                </a:solidFill>
              </a:rPr>
              <a:t>женщин </a:t>
            </a:r>
            <a:r>
              <a:rPr lang="ru-RU" dirty="0" smtClean="0"/>
              <a:t>и </a:t>
            </a:r>
            <a:r>
              <a:rPr lang="ru-RU" b="1" dirty="0" smtClean="0">
                <a:solidFill>
                  <a:schemeClr val="tx2"/>
                </a:solidFill>
              </a:rPr>
              <a:t>40% мужчин </a:t>
            </a:r>
          </a:p>
          <a:p>
            <a:pPr lvl="1"/>
            <a:endParaRPr lang="en-US" dirty="0"/>
          </a:p>
        </p:txBody>
      </p:sp>
      <p:pic>
        <p:nvPicPr>
          <p:cNvPr id="8194" name="Picture 2" descr="Вебинары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29038" y="1676400"/>
            <a:ext cx="3620230" cy="2362200"/>
          </a:xfrm>
          <a:prstGeom prst="rect">
            <a:avLst/>
          </a:prstGeom>
          <a:noFill/>
        </p:spPr>
      </p:pic>
      <p:pic>
        <p:nvPicPr>
          <p:cNvPr id="8196" name="Picture 4" descr="Консультант Плюс в Москве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943600" y="4267200"/>
            <a:ext cx="2676525" cy="228388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6248400" cy="1143000"/>
          </a:xfrm>
          <a:noFill/>
        </p:spPr>
        <p:txBody>
          <a:bodyPr>
            <a:normAutofit/>
          </a:bodyPr>
          <a:lstStyle/>
          <a:p>
            <a:r>
              <a:rPr lang="ru-RU" sz="25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Основные направления деятельности</a:t>
            </a:r>
            <a:endParaRPr lang="en-US" sz="25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Picture 7">
            <a:extLst>
              <a:ext uri="{FF2B5EF4-FFF2-40B4-BE49-F238E27FC236}">
                <a16:creationId xmlns="" xmlns:a16="http://schemas.microsoft.com/office/drawing/2014/main" id="{5656FC79-A911-48D2-863E-6B2138B490FD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324600" y="381000"/>
            <a:ext cx="2514600" cy="792717"/>
          </a:xfrm>
          <a:prstGeom prst="rect">
            <a:avLst/>
          </a:prstGeom>
        </p:spPr>
      </p:pic>
      <p:cxnSp>
        <p:nvCxnSpPr>
          <p:cNvPr id="6" name="Прямая соединительная линия 5"/>
          <p:cNvCxnSpPr/>
          <p:nvPr/>
        </p:nvCxnSpPr>
        <p:spPr>
          <a:xfrm>
            <a:off x="0" y="1371600"/>
            <a:ext cx="9144000" cy="0"/>
          </a:xfrm>
          <a:prstGeom prst="line">
            <a:avLst/>
          </a:prstGeom>
          <a:ln w="2857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Содержимое 16" descr="data-inform-illustration-concept_114360-864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rcRect l="8889" t="13264" r="4444"/>
          <a:stretch>
            <a:fillRect/>
          </a:stretch>
        </p:blipFill>
        <p:spPr>
          <a:xfrm>
            <a:off x="3276600" y="4876800"/>
            <a:ext cx="2971800" cy="1981200"/>
          </a:xfrm>
        </p:spPr>
      </p:pic>
      <p:sp>
        <p:nvSpPr>
          <p:cNvPr id="16" name="Содержимое 2"/>
          <p:cNvSpPr txBox="1">
            <a:spLocks/>
          </p:cNvSpPr>
          <p:nvPr/>
        </p:nvSpPr>
        <p:spPr>
          <a:xfrm>
            <a:off x="228600" y="1600201"/>
            <a:ext cx="2590800" cy="3124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Усиление потенциала:</a:t>
            </a:r>
          </a:p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ru-RU" sz="1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Вебинары</a:t>
            </a:r>
            <a:endParaRPr kumimoji="0" lang="ru-RU" sz="1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Двусторонние</a:t>
            </a:r>
            <a:r>
              <a:rPr kumimoji="0" lang="ru-RU" sz="16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консультации</a:t>
            </a:r>
            <a:endParaRPr kumimoji="0" lang="ru-RU" sz="1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Помощь по запросу</a:t>
            </a:r>
          </a:p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Оказание поддержки РКИК ООН (</a:t>
            </a:r>
            <a:r>
              <a:rPr kumimoji="0" lang="ru-RU" sz="1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онлайн</a:t>
            </a: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тренинги)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8" name="Содержимое 2"/>
          <p:cNvSpPr txBox="1">
            <a:spLocks/>
          </p:cNvSpPr>
          <p:nvPr/>
        </p:nvSpPr>
        <p:spPr>
          <a:xfrm>
            <a:off x="2819400" y="1600201"/>
            <a:ext cx="2971800" cy="304799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514350" marR="0" lvl="0" indent="-51435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Национальная</a:t>
            </a:r>
            <a:r>
              <a:rPr kumimoji="0" lang="ru-RU" sz="16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поддержка:</a:t>
            </a:r>
          </a:p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Туркменистан</a:t>
            </a: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(дорожная карта </a:t>
            </a: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MRV – GHG Invent)</a:t>
            </a:r>
            <a:endParaRPr kumimoji="0" lang="ru-RU" sz="1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514350" lvl="0" indent="-514350">
              <a:spcBef>
                <a:spcPct val="20000"/>
              </a:spcBef>
              <a:buFont typeface="Arial" pitchFamily="34" charset="0"/>
              <a:buChar char="•"/>
            </a:pPr>
            <a:r>
              <a:rPr lang="ru-RU" sz="1600" b="1" dirty="0" smtClean="0"/>
              <a:t>Узбекистан</a:t>
            </a:r>
            <a:r>
              <a:rPr lang="en-US" sz="1600" dirty="0" smtClean="0"/>
              <a:t> </a:t>
            </a:r>
            <a:r>
              <a:rPr lang="ru-RU" sz="1600" dirty="0" smtClean="0"/>
              <a:t>(дорожная карта </a:t>
            </a:r>
            <a:r>
              <a:rPr lang="en-US" sz="1600" dirty="0" smtClean="0"/>
              <a:t>MRV – GHG Invent)</a:t>
            </a:r>
            <a:endParaRPr lang="ru-RU" sz="1600" dirty="0" smtClean="0"/>
          </a:p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ru-RU" sz="1600" b="1" dirty="0" smtClean="0"/>
              <a:t>Таджикистан</a:t>
            </a:r>
            <a:r>
              <a:rPr lang="en-US" sz="1600" dirty="0" smtClean="0"/>
              <a:t> </a:t>
            </a:r>
            <a:r>
              <a:rPr lang="ru-RU" sz="1600" dirty="0" smtClean="0"/>
              <a:t>(первичный </a:t>
            </a:r>
            <a:r>
              <a:rPr lang="ru-RU" sz="1600" dirty="0" err="1" smtClean="0"/>
              <a:t>гендерный</a:t>
            </a:r>
            <a:r>
              <a:rPr lang="ru-RU" sz="1600" dirty="0" smtClean="0"/>
              <a:t> анализ)</a:t>
            </a:r>
          </a:p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9" name="Содержимое 2"/>
          <p:cNvSpPr txBox="1">
            <a:spLocks/>
          </p:cNvSpPr>
          <p:nvPr/>
        </p:nvSpPr>
        <p:spPr>
          <a:xfrm>
            <a:off x="6019800" y="1600200"/>
            <a:ext cx="2895600" cy="1600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514350" marR="0" lvl="0" indent="-51435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Обмен знаниями и коммуникация:</a:t>
            </a:r>
          </a:p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Рассылки и объявления о мероприятиях</a:t>
            </a:r>
          </a:p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ru-RU" sz="1600" dirty="0" smtClean="0"/>
              <a:t>Новые продукты знаний</a:t>
            </a:r>
          </a:p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0" name="Содержимое 2"/>
          <p:cNvSpPr txBox="1">
            <a:spLocks/>
          </p:cNvSpPr>
          <p:nvPr/>
        </p:nvSpPr>
        <p:spPr>
          <a:xfrm>
            <a:off x="6019800" y="3124200"/>
            <a:ext cx="2895600" cy="1600200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/>
          <a:p>
            <a:pPr marL="514350" marR="0" lvl="0" indent="-51435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Продукты</a:t>
            </a:r>
            <a:r>
              <a:rPr kumimoji="0" lang="ru-RU" sz="16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знаний на </a:t>
            </a:r>
            <a:r>
              <a:rPr kumimoji="0" lang="ru-RU" sz="1600" b="1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рус.яз</a:t>
            </a: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:</a:t>
            </a:r>
          </a:p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Руководство </a:t>
            </a: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MRV</a:t>
            </a:r>
          </a:p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ru-RU" sz="1600" noProof="0" dirty="0" smtClean="0"/>
              <a:t>Материалы </a:t>
            </a:r>
            <a:r>
              <a:rPr lang="ru-RU" sz="1600" noProof="0" dirty="0" err="1" smtClean="0"/>
              <a:t>инвент</a:t>
            </a:r>
            <a:r>
              <a:rPr lang="ru-RU" sz="1600" noProof="0" dirty="0" smtClean="0"/>
              <a:t>. ПГ КГЭ</a:t>
            </a: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(РКИК ООН)</a:t>
            </a:r>
          </a:p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ru-RU" sz="1600" dirty="0" smtClean="0"/>
              <a:t>Наилучшие практики и </a:t>
            </a:r>
            <a:r>
              <a:rPr lang="ru-RU" sz="1600" dirty="0" err="1" smtClean="0"/>
              <a:t>инфографика</a:t>
            </a:r>
            <a:endParaRPr lang="ru-RU" sz="1600" dirty="0" smtClean="0"/>
          </a:p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7174" name="Picture 6" descr="Полезные книги для родителей детей с аутизмом — Autism.KG | ОО &quot;Рука в Руке&quot;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00800" y="5029200"/>
            <a:ext cx="2514600" cy="1718311"/>
          </a:xfrm>
          <a:prstGeom prst="rect">
            <a:avLst/>
          </a:prstGeom>
          <a:noFill/>
        </p:spPr>
      </p:pic>
      <p:pic>
        <p:nvPicPr>
          <p:cNvPr id="7176" name="Picture 8" descr="Зачем вебинары нужны бизнесу » 24Gadget.Ru :: Гаджеты и технологии"/>
          <p:cNvPicPr>
            <a:picLocks noChangeAspect="1" noChangeArrowheads="1"/>
          </p:cNvPicPr>
          <p:nvPr/>
        </p:nvPicPr>
        <p:blipFill>
          <a:blip r:embed="rId5" cstate="print"/>
          <a:srcRect r="30711"/>
          <a:stretch>
            <a:fillRect/>
          </a:stretch>
        </p:blipFill>
        <p:spPr bwMode="auto">
          <a:xfrm>
            <a:off x="152400" y="4876800"/>
            <a:ext cx="2819400" cy="182568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5791200" cy="1143000"/>
          </a:xfrm>
        </p:spPr>
        <p:txBody>
          <a:bodyPr>
            <a:normAutofit/>
          </a:bodyPr>
          <a:lstStyle/>
          <a:p>
            <a:r>
              <a:rPr lang="ru-RU" sz="25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Номинация-2020 «Прорыв года</a:t>
            </a:r>
            <a:r>
              <a:rPr lang="ru-RU" sz="25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»</a:t>
            </a:r>
            <a:endParaRPr lang="en-US" sz="2500" dirty="0"/>
          </a:p>
        </p:txBody>
      </p:sp>
      <p:graphicFrame>
        <p:nvGraphicFramePr>
          <p:cNvPr id="4" name="Содержимое 5"/>
          <p:cNvGraphicFramePr>
            <a:graphicFrameLocks/>
          </p:cNvGraphicFramePr>
          <p:nvPr/>
        </p:nvGraphicFramePr>
        <p:xfrm>
          <a:off x="331501" y="1927893"/>
          <a:ext cx="8502253" cy="287270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Содержимое 2"/>
          <p:cNvSpPr txBox="1">
            <a:spLocks/>
          </p:cNvSpPr>
          <p:nvPr/>
        </p:nvSpPr>
        <p:spPr>
          <a:xfrm>
            <a:off x="609600" y="1524000"/>
            <a:ext cx="8153400" cy="53339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514350" marR="0" lvl="0" indent="-51435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23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Гендерные</a:t>
            </a:r>
            <a:r>
              <a:rPr kumimoji="0" lang="ru-RU" sz="23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аспекты и изменение климата </a:t>
            </a:r>
            <a:endParaRPr kumimoji="0" lang="en-US" sz="23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Содержимое 2"/>
          <p:cNvSpPr txBox="1">
            <a:spLocks/>
          </p:cNvSpPr>
          <p:nvPr/>
        </p:nvSpPr>
        <p:spPr>
          <a:xfrm>
            <a:off x="609600" y="2057401"/>
            <a:ext cx="8153400" cy="53339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514350" marR="0" lvl="0" indent="-51435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ru-RU" sz="20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Серия виртуальных мероприятий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7" cstate="print"/>
          <a:srcRect l="34375" t="11111" r="34375" b="10000"/>
          <a:stretch>
            <a:fillRect/>
          </a:stretch>
        </p:blipFill>
        <p:spPr bwMode="auto">
          <a:xfrm>
            <a:off x="2667000" y="4436534"/>
            <a:ext cx="1524000" cy="216408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7652" name="AutoShape 4" descr="GENDER RESPONSIVE NATIONAL COMMUNICATIONS TOOLKI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7654" name="AutoShape 6" descr="GENDER RESPONSIVE NATIONAL COMMUNICATIONS TOOLKI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7655" name="Picture 7" descr="C:\Users\Nailya\Desktop\Без названия (1)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419600" y="4453464"/>
            <a:ext cx="1676400" cy="216995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7656" name="Picture 8"/>
          <p:cNvPicPr>
            <a:picLocks noChangeAspect="1" noChangeArrowheads="1"/>
          </p:cNvPicPr>
          <p:nvPr/>
        </p:nvPicPr>
        <p:blipFill>
          <a:blip r:embed="rId9" cstate="print"/>
          <a:srcRect l="6875" t="22222" r="65000" b="8889"/>
          <a:stretch>
            <a:fillRect/>
          </a:stretch>
        </p:blipFill>
        <p:spPr bwMode="auto">
          <a:xfrm>
            <a:off x="762000" y="4419600"/>
            <a:ext cx="1603888" cy="22098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2" name="Picture 7">
            <a:extLst>
              <a:ext uri="{FF2B5EF4-FFF2-40B4-BE49-F238E27FC236}">
                <a16:creationId xmlns="" xmlns:a16="http://schemas.microsoft.com/office/drawing/2014/main" id="{5656FC79-A911-48D2-863E-6B2138B490FD}"/>
              </a:ext>
            </a:extLst>
          </p:cNvPr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6324600" y="381000"/>
            <a:ext cx="2514600" cy="792717"/>
          </a:xfrm>
          <a:prstGeom prst="rect">
            <a:avLst/>
          </a:prstGeom>
        </p:spPr>
      </p:pic>
      <p:sp>
        <p:nvSpPr>
          <p:cNvPr id="13" name="Скругленный прямоугольник 12"/>
          <p:cNvSpPr/>
          <p:nvPr/>
        </p:nvSpPr>
        <p:spPr>
          <a:xfrm>
            <a:off x="6324600" y="4419600"/>
            <a:ext cx="2362200" cy="2209800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500" dirty="0" smtClean="0"/>
              <a:t>Помощь по запросу в Казахстане: </a:t>
            </a:r>
            <a:r>
              <a:rPr lang="ru-RU" sz="1500" b="1" dirty="0" smtClean="0"/>
              <a:t>Национальный семинар по </a:t>
            </a:r>
            <a:r>
              <a:rPr lang="ru-RU" sz="1500" b="1" dirty="0" err="1" smtClean="0"/>
              <a:t>гендерным</a:t>
            </a:r>
            <a:r>
              <a:rPr lang="ru-RU" sz="1500" b="1" dirty="0" smtClean="0"/>
              <a:t> аспектам и изменению климата: (27 </a:t>
            </a:r>
            <a:r>
              <a:rPr lang="ru-RU" sz="1500" b="1" dirty="0" err="1" smtClean="0"/>
              <a:t>окт</a:t>
            </a:r>
            <a:r>
              <a:rPr lang="ru-RU" sz="1500" b="1" dirty="0" smtClean="0"/>
              <a:t> 2020)</a:t>
            </a:r>
            <a:endParaRPr lang="en-US" sz="1500" b="1" dirty="0"/>
          </a:p>
        </p:txBody>
      </p:sp>
      <p:cxnSp>
        <p:nvCxnSpPr>
          <p:cNvPr id="14" name="Прямая соединительная линия 13"/>
          <p:cNvCxnSpPr/>
          <p:nvPr/>
        </p:nvCxnSpPr>
        <p:spPr>
          <a:xfrm>
            <a:off x="0" y="1371600"/>
            <a:ext cx="9144000" cy="0"/>
          </a:xfrm>
          <a:prstGeom prst="line">
            <a:avLst/>
          </a:prstGeom>
          <a:ln w="2857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5791200" cy="1143000"/>
          </a:xfrm>
        </p:spPr>
        <p:txBody>
          <a:bodyPr>
            <a:normAutofit/>
          </a:bodyPr>
          <a:lstStyle/>
          <a:p>
            <a:r>
              <a:rPr lang="ru-RU" sz="2500" b="1" dirty="0" smtClean="0">
                <a:solidFill>
                  <a:srgbClr val="C00000"/>
                </a:solidFill>
              </a:rPr>
              <a:t>Требуемые направления по созданию системы </a:t>
            </a:r>
            <a:r>
              <a:rPr lang="en-US" sz="2500" b="1" dirty="0" smtClean="0">
                <a:solidFill>
                  <a:srgbClr val="C00000"/>
                </a:solidFill>
              </a:rPr>
              <a:t>MRV </a:t>
            </a:r>
            <a:r>
              <a:rPr lang="ru-RU" sz="2500" b="1" dirty="0" smtClean="0">
                <a:solidFill>
                  <a:srgbClr val="C00000"/>
                </a:solidFill>
              </a:rPr>
              <a:t>в Центральной Азии</a:t>
            </a:r>
            <a:endParaRPr lang="en-US" sz="2500" b="1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4495800" cy="4525963"/>
          </a:xfrm>
        </p:spPr>
        <p:txBody>
          <a:bodyPr>
            <a:normAutofit fontScale="70000" lnSpcReduction="20000"/>
          </a:bodyPr>
          <a:lstStyle/>
          <a:p>
            <a:r>
              <a:rPr lang="ru-RU" dirty="0" smtClean="0"/>
              <a:t>Усиление потенциала государственных и негосударственных агентств </a:t>
            </a:r>
            <a:endParaRPr lang="en-US" dirty="0" smtClean="0"/>
          </a:p>
          <a:p>
            <a:r>
              <a:rPr lang="ru-RU" dirty="0" smtClean="0"/>
              <a:t>Оказание технической помощи на уровне страны (национальные оценки и рекомендации)</a:t>
            </a:r>
          </a:p>
          <a:p>
            <a:r>
              <a:rPr lang="ru-RU" dirty="0" smtClean="0"/>
              <a:t>Вовлечение статистических агентств и ведомств, занимающихся сбором и анализом данных и расчетов</a:t>
            </a:r>
          </a:p>
          <a:p>
            <a:r>
              <a:rPr lang="ru-RU" dirty="0" smtClean="0"/>
              <a:t>Регулярный обмен опытом и знаниями между странами региона (посредством ежегодных встреч)</a:t>
            </a:r>
          </a:p>
          <a:p>
            <a:endParaRPr lang="en-US" dirty="0"/>
          </a:p>
        </p:txBody>
      </p:sp>
      <p:pic>
        <p:nvPicPr>
          <p:cNvPr id="4" name="Picture 7">
            <a:extLst>
              <a:ext uri="{FF2B5EF4-FFF2-40B4-BE49-F238E27FC236}">
                <a16:creationId xmlns="" xmlns:a16="http://schemas.microsoft.com/office/drawing/2014/main" id="{5656FC79-A911-48D2-863E-6B2138B490FD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324600" y="381000"/>
            <a:ext cx="2514600" cy="792717"/>
          </a:xfrm>
          <a:prstGeom prst="rect">
            <a:avLst/>
          </a:prstGeom>
        </p:spPr>
      </p:pic>
      <p:cxnSp>
        <p:nvCxnSpPr>
          <p:cNvPr id="5" name="Прямая соединительная линия 4"/>
          <p:cNvCxnSpPr/>
          <p:nvPr/>
        </p:nvCxnSpPr>
        <p:spPr>
          <a:xfrm>
            <a:off x="0" y="1371600"/>
            <a:ext cx="9144000" cy="0"/>
          </a:xfrm>
          <a:prstGeom prst="line">
            <a:avLst/>
          </a:prstGeom>
          <a:ln w="2857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2" descr="Онлайн конференция на офисе Иллюстрация вектора - иллюстрации насчитывающей  онлайн, на: 109771847"/>
          <p:cNvPicPr>
            <a:picLocks noChangeAspect="1" noChangeArrowheads="1"/>
          </p:cNvPicPr>
          <p:nvPr/>
        </p:nvPicPr>
        <p:blipFill>
          <a:blip r:embed="rId3" cstate="print"/>
          <a:srcRect b="8261"/>
          <a:stretch>
            <a:fillRect/>
          </a:stretch>
        </p:blipFill>
        <p:spPr bwMode="auto">
          <a:xfrm>
            <a:off x="5257800" y="1828800"/>
            <a:ext cx="3619052" cy="3549919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5562601" y="5410200"/>
            <a:ext cx="3429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dirty="0" smtClean="0"/>
              <a:t>Региональная встреча (</a:t>
            </a:r>
            <a:r>
              <a:rPr lang="ru-RU" sz="1200" dirty="0" err="1" smtClean="0"/>
              <a:t>онлайн</a:t>
            </a:r>
            <a:r>
              <a:rPr lang="ru-RU" sz="1200" dirty="0" smtClean="0"/>
              <a:t>) по вопросам </a:t>
            </a:r>
            <a:r>
              <a:rPr lang="en-US" sz="1200" dirty="0" smtClean="0"/>
              <a:t>MRV </a:t>
            </a:r>
            <a:r>
              <a:rPr lang="ru-RU" sz="1200" dirty="0" smtClean="0"/>
              <a:t>и прозрачности для стран Центральной Азии</a:t>
            </a:r>
          </a:p>
          <a:p>
            <a:endParaRPr lang="ru-RU" sz="1200" dirty="0"/>
          </a:p>
          <a:p>
            <a:pPr algn="ctr"/>
            <a:r>
              <a:rPr lang="ru-RU" sz="1200" dirty="0" smtClean="0"/>
              <a:t>3 декабря 2020</a:t>
            </a:r>
          </a:p>
          <a:p>
            <a:pPr algn="ctr"/>
            <a:endParaRPr lang="ru-RU" sz="1200" dirty="0"/>
          </a:p>
          <a:p>
            <a:pPr algn="ctr"/>
            <a:r>
              <a:rPr lang="ru-RU" sz="1200" dirty="0" smtClean="0"/>
              <a:t>Ссылка </a:t>
            </a:r>
            <a:r>
              <a:rPr lang="ru-RU" sz="1200" dirty="0" smtClean="0">
                <a:hlinkClick r:id="rId4"/>
              </a:rPr>
              <a:t>здесь</a:t>
            </a:r>
            <a:endParaRPr lang="en-US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500" b="1" dirty="0" smtClean="0">
                <a:solidFill>
                  <a:schemeClr val="accent2"/>
                </a:solidFill>
              </a:rPr>
              <a:t>…в заключении:</a:t>
            </a:r>
            <a:endParaRPr lang="en-US" sz="2500" b="1" dirty="0">
              <a:solidFill>
                <a:schemeClr val="accent2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b="1" dirty="0" smtClean="0"/>
          </a:p>
          <a:p>
            <a:r>
              <a:rPr lang="ru-RU" b="1" dirty="0" smtClean="0"/>
              <a:t>Насколько </a:t>
            </a:r>
            <a:r>
              <a:rPr lang="ru-RU" b="1" dirty="0" smtClean="0"/>
              <a:t>необходима и важна Центрально-Азиатская сеть по вопросам </a:t>
            </a:r>
            <a:r>
              <a:rPr lang="en-US" b="1" dirty="0" smtClean="0"/>
              <a:t>MRV </a:t>
            </a:r>
            <a:r>
              <a:rPr lang="ru-RU" b="1" dirty="0" smtClean="0"/>
              <a:t>и прозрачности в будущем?</a:t>
            </a:r>
            <a:endParaRPr lang="en-US" dirty="0" smtClean="0"/>
          </a:p>
          <a:p>
            <a:endParaRPr lang="en-US" dirty="0"/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>
            <a:off x="0" y="1371600"/>
            <a:ext cx="9144000" cy="0"/>
          </a:xfrm>
          <a:prstGeom prst="line">
            <a:avLst/>
          </a:prstGeom>
          <a:ln w="2857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685800"/>
            <a:ext cx="4152457" cy="5638800"/>
          </a:xfrm>
        </p:spPr>
        <p:txBody>
          <a:bodyPr>
            <a:noAutofit/>
          </a:bodyPr>
          <a:lstStyle/>
          <a:p>
            <a:pPr algn="l"/>
            <a:r>
              <a:rPr lang="ru-RU" sz="2500" dirty="0" err="1" smtClean="0">
                <a:solidFill>
                  <a:srgbClr val="00B0F0"/>
                </a:solidFill>
                <a:latin typeface="Calibri" panose="020F0502020204030204" pitchFamily="34" charset="0"/>
              </a:rPr>
              <a:t>Веб-сайт</a:t>
            </a:r>
            <a:r>
              <a:rPr lang="en-US" sz="2500" dirty="0" smtClean="0">
                <a:solidFill>
                  <a:srgbClr val="00B0F0"/>
                </a:solidFill>
                <a:latin typeface="Calibri" panose="020F0502020204030204" pitchFamily="34" charset="0"/>
              </a:rPr>
              <a:t> </a:t>
            </a:r>
            <a:r>
              <a:rPr lang="en-US" sz="2500" dirty="0">
                <a:solidFill>
                  <a:srgbClr val="00B0F0"/>
                </a:solidFill>
                <a:latin typeface="Calibri" panose="020F0502020204030204" pitchFamily="34" charset="0"/>
              </a:rPr>
              <a:t/>
            </a:r>
            <a:br>
              <a:rPr lang="en-US" sz="2500" dirty="0">
                <a:solidFill>
                  <a:srgbClr val="00B0F0"/>
                </a:solidFill>
                <a:latin typeface="Calibri" panose="020F0502020204030204" pitchFamily="34" charset="0"/>
              </a:rPr>
            </a:br>
            <a:r>
              <a:rPr lang="en-US" sz="2500" dirty="0" smtClean="0">
                <a:solidFill>
                  <a:srgbClr val="00B0F0"/>
                </a:solidFill>
                <a:latin typeface="Calibri" panose="020F0502020204030204" pitchFamily="34" charset="0"/>
                <a:hlinkClick r:id="rId3"/>
              </a:rPr>
              <a:t>www.un-gsp.org</a:t>
            </a:r>
            <a:r>
              <a:rPr lang="ru-RU" sz="2500" dirty="0" smtClean="0">
                <a:solidFill>
                  <a:srgbClr val="00B0F0"/>
                </a:solidFill>
                <a:latin typeface="Calibri" panose="020F0502020204030204" pitchFamily="34" charset="0"/>
              </a:rPr>
              <a:t/>
            </a:r>
            <a:br>
              <a:rPr lang="ru-RU" sz="2500" dirty="0" smtClean="0">
                <a:solidFill>
                  <a:srgbClr val="00B0F0"/>
                </a:solidFill>
                <a:latin typeface="Calibri" panose="020F0502020204030204" pitchFamily="34" charset="0"/>
              </a:rPr>
            </a:br>
            <a:r>
              <a:rPr lang="ru-RU" sz="2500" dirty="0" smtClean="0">
                <a:solidFill>
                  <a:srgbClr val="00B0F0"/>
                </a:solidFill>
                <a:latin typeface="Calibri" panose="020F0502020204030204" pitchFamily="34" charset="0"/>
              </a:rPr>
              <a:t/>
            </a:r>
            <a:br>
              <a:rPr lang="ru-RU" sz="2500" dirty="0" smtClean="0">
                <a:solidFill>
                  <a:srgbClr val="00B0F0"/>
                </a:solidFill>
                <a:latin typeface="Calibri" panose="020F0502020204030204" pitchFamily="34" charset="0"/>
              </a:rPr>
            </a:br>
            <a:r>
              <a:rPr lang="ru-RU" sz="2500" dirty="0" smtClean="0">
                <a:solidFill>
                  <a:srgbClr val="00B0F0"/>
                </a:solidFill>
                <a:latin typeface="Calibri" panose="020F0502020204030204" pitchFamily="34" charset="0"/>
              </a:rPr>
              <a:t/>
            </a:r>
            <a:br>
              <a:rPr lang="ru-RU" sz="2500" dirty="0" smtClean="0">
                <a:solidFill>
                  <a:srgbClr val="00B0F0"/>
                </a:solidFill>
                <a:latin typeface="Calibri" panose="020F0502020204030204" pitchFamily="34" charset="0"/>
              </a:rPr>
            </a:br>
            <a:r>
              <a:rPr lang="ru-RU" sz="2500" dirty="0" err="1" smtClean="0">
                <a:solidFill>
                  <a:srgbClr val="00B0F0"/>
                </a:solidFill>
                <a:latin typeface="Calibri" panose="020F0502020204030204" pitchFamily="34" charset="0"/>
              </a:rPr>
              <a:t>Наиля</a:t>
            </a:r>
            <a:r>
              <a:rPr lang="ru-RU" sz="2500" dirty="0" smtClean="0">
                <a:solidFill>
                  <a:srgbClr val="00B0F0"/>
                </a:solidFill>
                <a:latin typeface="Calibri" panose="020F0502020204030204" pitchFamily="34" charset="0"/>
              </a:rPr>
              <a:t> Мустаева – координатор сети ПГП </a:t>
            </a:r>
            <a:r>
              <a:rPr lang="en-US" sz="2500" dirty="0" smtClean="0">
                <a:solidFill>
                  <a:srgbClr val="00B0F0"/>
                </a:solidFill>
                <a:latin typeface="Calibri" panose="020F0502020204030204" pitchFamily="34" charset="0"/>
                <a:hlinkClick r:id="rId4"/>
              </a:rPr>
              <a:t>nmustaeva@gmail.com</a:t>
            </a:r>
            <a:r>
              <a:rPr lang="en-US" sz="2500" dirty="0" smtClean="0">
                <a:solidFill>
                  <a:srgbClr val="00B0F0"/>
                </a:solidFill>
                <a:latin typeface="Calibri" panose="020F0502020204030204" pitchFamily="34" charset="0"/>
              </a:rPr>
              <a:t> </a:t>
            </a:r>
            <a:r>
              <a:rPr lang="ru-RU" sz="2500" dirty="0" smtClean="0">
                <a:solidFill>
                  <a:srgbClr val="00B0F0"/>
                </a:solidFill>
                <a:latin typeface="Calibri" panose="020F0502020204030204" pitchFamily="34" charset="0"/>
              </a:rPr>
              <a:t/>
            </a:r>
            <a:br>
              <a:rPr lang="ru-RU" sz="2500" dirty="0" smtClean="0">
                <a:solidFill>
                  <a:srgbClr val="00B0F0"/>
                </a:solidFill>
                <a:latin typeface="Calibri" panose="020F0502020204030204" pitchFamily="34" charset="0"/>
              </a:rPr>
            </a:br>
            <a:r>
              <a:rPr lang="ru-RU" sz="2500" dirty="0" smtClean="0">
                <a:solidFill>
                  <a:srgbClr val="00B0F0"/>
                </a:solidFill>
                <a:latin typeface="Calibri" panose="020F0502020204030204" pitchFamily="34" charset="0"/>
              </a:rPr>
              <a:t/>
            </a:r>
            <a:br>
              <a:rPr lang="ru-RU" sz="2500" dirty="0" smtClean="0">
                <a:solidFill>
                  <a:srgbClr val="00B0F0"/>
                </a:solidFill>
                <a:latin typeface="Calibri" panose="020F0502020204030204" pitchFamily="34" charset="0"/>
              </a:rPr>
            </a:br>
            <a:r>
              <a:rPr lang="ru-RU" sz="2500" dirty="0" smtClean="0">
                <a:solidFill>
                  <a:srgbClr val="00B0F0"/>
                </a:solidFill>
                <a:latin typeface="Calibri" panose="020F0502020204030204" pitchFamily="34" charset="0"/>
              </a:rPr>
              <a:t/>
            </a:r>
            <a:br>
              <a:rPr lang="ru-RU" sz="2500" dirty="0" smtClean="0">
                <a:solidFill>
                  <a:srgbClr val="00B0F0"/>
                </a:solidFill>
                <a:latin typeface="Calibri" panose="020F0502020204030204" pitchFamily="34" charset="0"/>
              </a:rPr>
            </a:br>
            <a:r>
              <a:rPr lang="ru-RU" sz="2500" dirty="0" err="1" smtClean="0">
                <a:solidFill>
                  <a:srgbClr val="00B0F0"/>
                </a:solidFill>
                <a:latin typeface="Calibri" panose="020F0502020204030204" pitchFamily="34" charset="0"/>
              </a:rPr>
              <a:t>Дамиано</a:t>
            </a:r>
            <a:r>
              <a:rPr lang="ru-RU" sz="2500" dirty="0" smtClean="0">
                <a:solidFill>
                  <a:srgbClr val="00B0F0"/>
                </a:solidFill>
                <a:latin typeface="Calibri" panose="020F0502020204030204" pitchFamily="34" charset="0"/>
              </a:rPr>
              <a:t> </a:t>
            </a:r>
            <a:r>
              <a:rPr lang="ru-RU" sz="2500" dirty="0" err="1" smtClean="0">
                <a:solidFill>
                  <a:srgbClr val="00B0F0"/>
                </a:solidFill>
                <a:latin typeface="Calibri" panose="020F0502020204030204" pitchFamily="34" charset="0"/>
              </a:rPr>
              <a:t>Боргоньо</a:t>
            </a:r>
            <a:r>
              <a:rPr lang="ru-RU" sz="2500" dirty="0" smtClean="0">
                <a:solidFill>
                  <a:srgbClr val="00B0F0"/>
                </a:solidFill>
                <a:latin typeface="Calibri" panose="020F0502020204030204" pitchFamily="34" charset="0"/>
              </a:rPr>
              <a:t> – Руководитель программы ПГП</a:t>
            </a:r>
            <a:br>
              <a:rPr lang="ru-RU" sz="2500" dirty="0" smtClean="0">
                <a:solidFill>
                  <a:srgbClr val="00B0F0"/>
                </a:solidFill>
                <a:latin typeface="Calibri" panose="020F0502020204030204" pitchFamily="34" charset="0"/>
              </a:rPr>
            </a:br>
            <a:r>
              <a:rPr lang="en-US" sz="2500" dirty="0" smtClean="0">
                <a:solidFill>
                  <a:srgbClr val="00B0F0"/>
                </a:solidFill>
                <a:latin typeface="Calibri" panose="020F0502020204030204" pitchFamily="34" charset="0"/>
                <a:hlinkClick r:id="rId5"/>
              </a:rPr>
              <a:t>damiano.borgogno@undp.org</a:t>
            </a:r>
            <a:r>
              <a:rPr lang="en-US" sz="2500" dirty="0" smtClean="0">
                <a:solidFill>
                  <a:srgbClr val="00B0F0"/>
                </a:solidFill>
                <a:latin typeface="Calibri" panose="020F0502020204030204" pitchFamily="34" charset="0"/>
              </a:rPr>
              <a:t> </a:t>
            </a:r>
            <a:r>
              <a:rPr lang="en-US" sz="4000" b="1" dirty="0">
                <a:solidFill>
                  <a:srgbClr val="FF0000"/>
                </a:solidFill>
                <a:latin typeface="Calibri" panose="020F0502020204030204" pitchFamily="34" charset="0"/>
              </a:rPr>
              <a:t/>
            </a:r>
            <a:br>
              <a:rPr lang="en-US" sz="4000" b="1" dirty="0">
                <a:solidFill>
                  <a:srgbClr val="FF0000"/>
                </a:solidFill>
                <a:latin typeface="Calibri" panose="020F0502020204030204" pitchFamily="34" charset="0"/>
              </a:rPr>
            </a:br>
            <a:endParaRPr lang="en-US" sz="4000" dirty="0">
              <a:solidFill>
                <a:srgbClr val="00B050"/>
              </a:solidFill>
            </a:endParaRPr>
          </a:p>
        </p:txBody>
      </p:sp>
      <p:pic>
        <p:nvPicPr>
          <p:cNvPr id="3" name="Picture 3">
            <a:extLst>
              <a:ext uri="{FF2B5EF4-FFF2-40B4-BE49-F238E27FC236}">
                <a16:creationId xmlns="" xmlns:a16="http://schemas.microsoft.com/office/drawing/2014/main" id="{6F4FA6E0-E93A-49AD-B6E9-F7D813ECE0C0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grayscl/>
          </a:blip>
          <a:stretch>
            <a:fillRect/>
          </a:stretch>
        </p:blipFill>
        <p:spPr>
          <a:xfrm>
            <a:off x="4867072" y="8104"/>
            <a:ext cx="4281279" cy="68580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40997907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1EB397191940B4897E33930BB05766B" ma:contentTypeVersion="12" ma:contentTypeDescription="Create a new document." ma:contentTypeScope="" ma:versionID="7f05aa38186e5a116d59ebf6a9d2a13f">
  <xsd:schema xmlns:xsd="http://www.w3.org/2001/XMLSchema" xmlns:xs="http://www.w3.org/2001/XMLSchema" xmlns:p="http://schemas.microsoft.com/office/2006/metadata/properties" xmlns:ns2="4a418d53-3b9e-4dd2-a63f-8481b6a7d558" xmlns:ns3="c8b348e2-ad83-4aec-aa74-d4dae912bf5a" targetNamespace="http://schemas.microsoft.com/office/2006/metadata/properties" ma:root="true" ma:fieldsID="eaeb3edabfd792ce00a7c7a01f619319" ns2:_="" ns3:_="">
    <xsd:import namespace="4a418d53-3b9e-4dd2-a63f-8481b6a7d558"/>
    <xsd:import namespace="c8b348e2-ad83-4aec-aa74-d4dae912bf5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a418d53-3b9e-4dd2-a63f-8481b6a7d55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OCR" ma:index="12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3" nillable="true" ma:displayName="MediaServiceLocation" ma:internalName="MediaServiceLocation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8b348e2-ad83-4aec-aa74-d4dae912bf5a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F65E42E2-A09F-4054-B626-1A73E7ABDAFC}"/>
</file>

<file path=customXml/itemProps2.xml><?xml version="1.0" encoding="utf-8"?>
<ds:datastoreItem xmlns:ds="http://schemas.openxmlformats.org/officeDocument/2006/customXml" ds:itemID="{BF6C56BB-DFFC-4AAE-B506-2DB090F270AD}"/>
</file>

<file path=customXml/itemProps3.xml><?xml version="1.0" encoding="utf-8"?>
<ds:datastoreItem xmlns:ds="http://schemas.openxmlformats.org/officeDocument/2006/customXml" ds:itemID="{E1FE5432-DC48-4050-94A4-4BAE89D82CFC}"/>
</file>

<file path=docProps/app.xml><?xml version="1.0" encoding="utf-8"?>
<Properties xmlns="http://schemas.openxmlformats.org/officeDocument/2006/extended-properties" xmlns:vt="http://schemas.openxmlformats.org/officeDocument/2006/docPropsVTypes">
  <TotalTime>1517</TotalTime>
  <Words>365</Words>
  <Application>Microsoft Office PowerPoint</Application>
  <PresentationFormat>Экран (4:3)</PresentationFormat>
  <Paragraphs>82</Paragraphs>
  <Slides>9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Тема Office</vt:lpstr>
      <vt:lpstr>Прогресс Центрально-Азиатской сети по вопросам MRV и прозрачности в 2020 г.</vt:lpstr>
      <vt:lpstr>Страны, входящие в сеть</vt:lpstr>
      <vt:lpstr>Планы Vs реальность-2020</vt:lpstr>
      <vt:lpstr>Общие цифры-2020</vt:lpstr>
      <vt:lpstr>Основные направления деятельности</vt:lpstr>
      <vt:lpstr>Номинация-2020 «Прорыв года»</vt:lpstr>
      <vt:lpstr>Требуемые направления по созданию системы MRV в Центральной Азии</vt:lpstr>
      <vt:lpstr>…в заключении:</vt:lpstr>
      <vt:lpstr>Веб-сайт  www.un-gsp.org   Наиля Мустаева – координатор сети ПГП nmustaeva@gmail.com    Дамиано Боргоньо – Руководитель программы ПГП damiano.borgogno@undp.org 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Роль данных и статистики в процессе создания системы MRV в Центральной Азии</dc:title>
  <dc:creator>Nailya Mustaeva</dc:creator>
  <cp:lastModifiedBy>Nailya Mustaeva</cp:lastModifiedBy>
  <cp:revision>16</cp:revision>
  <dcterms:created xsi:type="dcterms:W3CDTF">2020-11-12T08:27:02Z</dcterms:created>
  <dcterms:modified xsi:type="dcterms:W3CDTF">2020-12-02T10:43:51Z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0x01010071EB397191940B4897E33930BB05766B</vt:lpwstr>
  </property>
</Properties>
</file>